
<file path=[Content_Types].xml><?xml version="1.0" encoding="utf-8"?>
<Types xmlns="http://schemas.openxmlformats.org/package/2006/content-types">
  <Override PartName="/ppt/slides/slide18.xml" ContentType="application/vnd.openxmlformats-officedocument.presentationml.slide+xml"/>
  <Override PartName="/ppt/notesSlides/notesSlide4.xml" ContentType="application/vnd.openxmlformats-officedocument.presentationml.notesSlide+xml"/>
  <Override PartName="/ppt/slides/slide9.xml" ContentType="application/vnd.openxmlformats-officedocument.presentationml.slide+xml"/>
  <Override PartName="/ppt/slides/slide14.xml" ContentType="application/vnd.openxmlformats-officedocument.presentationml.slide+xml"/>
  <Override PartName="/customXml/itemProps1.xml" ContentType="application/vnd.openxmlformats-officedocument.customXmlProperties+xml"/>
  <Override PartName="/ppt/slideLayouts/slideLayout9.xml" ContentType="application/vnd.openxmlformats-officedocument.presentationml.slideLayout+xml"/>
  <Override PartName="/ppt/slides/slide5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9.xml" ContentType="application/vnd.openxmlformats-officedocument.presentationml.notesSlide+xml"/>
  <Default Extension="rels" ContentType="application/vnd.openxmlformats-package.relationships+xml"/>
  <Override PartName="/ppt/slides/slide10.xml" ContentType="application/vnd.openxmlformats-officedocument.presentationml.slide+xml"/>
  <Override PartName="/ppt/slideLayouts/slideLayout5.xml" ContentType="application/vnd.openxmlformats-officedocument.presentationml.slideLayout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6.xml" ContentType="application/vnd.openxmlformats-officedocument.presentationml.slide+xml"/>
  <Default Extension="jpeg" ContentType="image/jpeg"/>
  <Override PartName="/docProps/app.xml" ContentType="application/vnd.openxmlformats-officedocument.extended-properties+xml"/>
  <Override PartName="/ppt/theme/theme2.xml" ContentType="application/vnd.openxmlformats-officedocument.theme+xml"/>
  <Override PartName="/ppt/slideLayouts/slideLayout1.xml" ContentType="application/vnd.openxmlformats-officedocument.presentationml.slideLayout+xml"/>
  <Override PartName="/ppt/slides/slide22.xml" ContentType="application/vnd.openxmlformats-officedocument.presentationml.slide+xml"/>
  <Override PartName="/ppt/slides/slide30.xml" ContentType="application/vnd.openxmlformats-officedocument.presentationml.slide+xml"/>
  <Default Extension="xml" ContentType="application/xml"/>
  <Override PartName="/ppt/slides/slide19.xml" ContentType="application/vnd.openxmlformats-officedocument.presentationml.slide+xml"/>
  <Override PartName="/ppt/notesSlides/notesSlide5.xml" ContentType="application/vnd.openxmlformats-officedocument.presentationml.notesSlide+xml"/>
  <Override PartName="/ppt/tableStyles.xml" ContentType="application/vnd.openxmlformats-officedocument.presentationml.tableStyles+xml"/>
  <Override PartName="/docProps/custom.xml" ContentType="application/vnd.openxmlformats-officedocument.custom-properties+xml"/>
  <Override PartName="/ppt/slides/slide15.xml" ContentType="application/vnd.openxmlformats-officedocument.presentationml.slide+xml"/>
  <Override PartName="/customXml/itemProps2.xml" ContentType="application/vnd.openxmlformats-officedocument.customXmlProperties+xml"/>
  <Override PartName="/ppt/notesSlides/notesSlide1.xml" ContentType="application/vnd.openxmlformats-officedocument.presentationml.notesSlide+xml"/>
  <Override PartName="/ppt/slides/slide6.xml" ContentType="application/vnd.openxmlformats-officedocument.presentationml.slide+xml"/>
  <Override PartName="/docProps/core.xml" ContentType="application/vnd.openxmlformats-package.core-properties+xml"/>
  <Override PartName="/ppt/slides/slide11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7.xml" ContentType="application/vnd.openxmlformats-officedocument.presentationml.slide+xml"/>
  <Override PartName="/ppt/slides/slide2.xml" ContentType="application/vnd.openxmlformats-officedocument.presentationml.slide+xml"/>
  <Default Extension="png" ContentType="image/png"/>
  <Override PartName="/ppt/slideLayouts/slideLayout2.xml" ContentType="application/vnd.openxmlformats-officedocument.presentationml.slideLayout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notesSlides/notesSlide6.xml" ContentType="application/vnd.openxmlformats-officedocument.presentationml.notesSlide+xml"/>
  <Default Extension="gif" ContentType="image/gif"/>
  <Override PartName="/ppt/slides/slide16.xml" ContentType="application/vnd.openxmlformats-officedocument.presentationml.slide+xml"/>
  <Override PartName="/customXml/itemProps3.xml" ContentType="application/vnd.openxmlformats-officedocument.customXmlProperties+xml"/>
  <Override PartName="/ppt/notesSlides/notesSlide2.xml" ContentType="application/vnd.openxmlformats-officedocument.presentationml.notesSlide+xml"/>
  <Override PartName="/ppt/slides/slide7.xml" ContentType="application/vnd.openxmlformats-officedocument.presentationml.slide+xml"/>
  <Override PartName="/ppt/presentation.xml" ContentType="application/vnd.openxmlformats-officedocument.presentationml.presentation.main+xml"/>
  <Override PartName="/ppt/slides/slide12.xml" ContentType="application/vnd.openxmlformats-officedocument.presentationml.slide+xml"/>
  <Override PartName="/ppt/slideLayouts/slideLayout7.xml" ContentType="application/vnd.openxmlformats-officedocument.presentationml.slideLayout+xml"/>
  <Override PartName="/ppt/slides/slide3.xml" ContentType="application/vnd.openxmlformats-officedocument.presentationml.slide+xml"/>
  <Override PartName="/ppt/slides/slide28.xml" ContentType="application/vnd.openxmlformats-officedocument.presentationml.slide+xml"/>
  <Default Extension="mp3" ContentType="audio/unknown"/>
  <Override PartName="/ppt/slideLayouts/slideLayout3.xml" ContentType="application/vnd.openxmlformats-officedocument.presentationml.slideLayout+xml"/>
  <Override PartName="/ppt/slides/slide24.xml" ContentType="application/vnd.openxmlformats-officedocument.presentationml.slide+xml"/>
  <Override PartName="/ppt/slides/slide32.xml" ContentType="application/vnd.openxmlformats-officedocument.presentationml.slide+xml"/>
  <Override PartName="/ppt/slides/slide20.xml" ContentType="application/vnd.openxmlformats-officedocument.presentationml.slide+xml"/>
  <Override PartName="/ppt/notesSlides/notesSlide7.xml" ContentType="application/vnd.openxmlformats-officedocument.presentationml.notesSlide+xml"/>
  <Override PartName="/ppt/slides/slide17.xml" ContentType="application/vnd.openxmlformats-officedocument.presentationml.slide+xml"/>
  <Override PartName="/ppt/notesSlides/notesSlide3.xml" ContentType="application/vnd.openxmlformats-officedocument.presentationml.notes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slides/slide13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4.xml" ContentType="application/vnd.openxmlformats-officedocument.presentationml.slide+xml"/>
  <Override PartName="/ppt/slides/slide29.xml" ContentType="application/vnd.openxmlformats-officedocument.presentationml.slide+xml"/>
  <Override PartName="/ppt/notesSlides/notesSlide8.xml" ContentType="application/vnd.openxmlformats-officedocument.presentationml.notesSlide+xml"/>
  <Override PartName="/ppt/slideLayouts/slideLayout4.xml" ContentType="application/vnd.openxmlformats-officedocument.presentationml.slideLayout+xml"/>
  <Override PartName="/ppt/slides/slide25.xml" ContentType="application/vnd.openxmlformats-officedocument.presentationml.slide+xml"/>
  <Override PartName="/ppt/slides/slide33.xml" ContentType="application/vnd.openxmlformats-officedocument.presentationml.slide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s/slide21.xml" ContentType="application/vnd.openxmlformats-officedocument.presentationml.slide+xml"/>
  <Default Extension="bin" ContentType="application/vnd.openxmlformats-officedocument.presentationml.printerSettings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aveSubsetFonts="1">
  <p:sldMasterIdLst>
    <p:sldMasterId id="2147483780" r:id="rId4"/>
  </p:sldMasterIdLst>
  <p:notesMasterIdLst>
    <p:notesMasterId r:id="rId38"/>
  </p:notesMasterIdLst>
  <p:sldIdLst>
    <p:sldId id="265" r:id="rId5"/>
    <p:sldId id="256" r:id="rId6"/>
    <p:sldId id="279" r:id="rId7"/>
    <p:sldId id="283" r:id="rId8"/>
    <p:sldId id="289" r:id="rId9"/>
    <p:sldId id="313" r:id="rId10"/>
    <p:sldId id="301" r:id="rId11"/>
    <p:sldId id="284" r:id="rId12"/>
    <p:sldId id="290" r:id="rId13"/>
    <p:sldId id="294" r:id="rId14"/>
    <p:sldId id="298" r:id="rId15"/>
    <p:sldId id="295" r:id="rId16"/>
    <p:sldId id="288" r:id="rId17"/>
    <p:sldId id="274" r:id="rId18"/>
    <p:sldId id="293" r:id="rId19"/>
    <p:sldId id="280" r:id="rId20"/>
    <p:sldId id="278" r:id="rId21"/>
    <p:sldId id="268" r:id="rId22"/>
    <p:sldId id="263" r:id="rId23"/>
    <p:sldId id="270" r:id="rId24"/>
    <p:sldId id="258" r:id="rId25"/>
    <p:sldId id="269" r:id="rId26"/>
    <p:sldId id="302" r:id="rId27"/>
    <p:sldId id="310" r:id="rId28"/>
    <p:sldId id="314" r:id="rId29"/>
    <p:sldId id="273" r:id="rId30"/>
    <p:sldId id="267" r:id="rId31"/>
    <p:sldId id="316" r:id="rId32"/>
    <p:sldId id="308" r:id="rId33"/>
    <p:sldId id="321" r:id="rId34"/>
    <p:sldId id="320" r:id="rId35"/>
    <p:sldId id="291" r:id="rId36"/>
    <p:sldId id="292" r:id="rId3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showPr showNarration="1">
    <p:present/>
    <p:sldAll/>
    <p:penClr>
      <a:prstClr val="red"/>
    </p:penClr>
    <p:extLst>
      <p:ext uri="{EC167BDD-8182-4AB7-AECC-EB403E3ABB37}">
        <p14:laserClr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>
          <a:srgbClr val="FF0000"/>
        </p14:laserClr>
      </p:ext>
      <p:ext uri="{2FDB2607-1784-4EEB-B798-7EB5836EED8A}">
        <p14:showMediaCtrls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"/>
      </p:ext>
    </p:extLst>
  </p:showPr>
  <p:clrMru>
    <a:srgbClr val="1119AF"/>
    <a:srgbClr val="009900"/>
  </p:clrMru>
  <p:extLst>
    <p:ext uri="{E76CE94A-603C-4142-B9EB-6D1370010A27}">
      <p14:discardImageEditData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0"/>
    </p:ext>
    <p:ext uri="{D31A062A-798A-4329-ABDD-BBA856620510}">
      <p14:defaultImageDpi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normalViewPr>
    <p:restoredLeft sz="20637" autoAdjust="0"/>
    <p:restoredTop sz="99649" autoAdjust="0"/>
  </p:normalViewPr>
  <p:slideViewPr>
    <p:cSldViewPr>
      <p:cViewPr varScale="1">
        <p:scale>
          <a:sx n="119" d="100"/>
          <a:sy n="119" d="100"/>
        </p:scale>
        <p:origin x="-336" y="-11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30" y="0"/>
    </p:cViewPr>
  </p:outlin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" Target="slides/slide1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9" Type="http://schemas.openxmlformats.org/officeDocument/2006/relationships/slide" Target="slides/slide5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37" Type="http://schemas.openxmlformats.org/officeDocument/2006/relationships/slide" Target="slides/slide33.xml"/><Relationship Id="rId38" Type="http://schemas.openxmlformats.org/officeDocument/2006/relationships/notesMaster" Target="notesMasters/notesMaster1.xml"/><Relationship Id="rId39" Type="http://schemas.openxmlformats.org/officeDocument/2006/relationships/printerSettings" Target="printerSettings/printerSettings1.bin"/><Relationship Id="rId40" Type="http://schemas.openxmlformats.org/officeDocument/2006/relationships/presProps" Target="presProps.xml"/><Relationship Id="rId41" Type="http://schemas.openxmlformats.org/officeDocument/2006/relationships/viewProps" Target="viewProps.xml"/><Relationship Id="rId42" Type="http://schemas.openxmlformats.org/officeDocument/2006/relationships/theme" Target="theme/theme1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ED1879-CBF7-4F3C-858E-66EBAB414CFD}" type="datetimeFigureOut">
              <a:rPr lang="en-US" smtClean="0"/>
              <a:pPr/>
              <a:t>4/28/13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532D15-B032-4791-93C7-43B57FD2C45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9999579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Budgets cut year after year</a:t>
            </a:r>
            <a:r>
              <a:rPr lang="en-US" baseline="0" dirty="0" smtClean="0"/>
              <a:t> - </a:t>
            </a:r>
            <a:r>
              <a:rPr lang="en-US" dirty="0" smtClean="0"/>
              <a:t>Equipment becomes</a:t>
            </a:r>
            <a:r>
              <a:rPr lang="en-US" baseline="0" dirty="0" smtClean="0"/>
              <a:t> outdated – Retired employees not replaced, or new employees lack experience – Still have to “keep it all working”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532D15-B032-4791-93C7-43B57FD2C45C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It isn’t cheating if the administration approves it.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532D15-B032-4791-93C7-43B57FD2C45C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DataMine</a:t>
            </a:r>
            <a:r>
              <a:rPr lang="en-US" dirty="0" smtClean="0"/>
              <a:t> to give easy access to data, company information, audit results,</a:t>
            </a:r>
            <a:r>
              <a:rPr lang="en-US" baseline="0" dirty="0" smtClean="0"/>
              <a:t> and contact information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532D15-B032-4791-93C7-43B57FD2C45C}" type="slidenum">
              <a:rPr lang="en-US" smtClean="0"/>
              <a:pPr/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Budgets cut year after year</a:t>
            </a:r>
            <a:r>
              <a:rPr lang="en-US" baseline="0" dirty="0" smtClean="0"/>
              <a:t> - </a:t>
            </a:r>
            <a:r>
              <a:rPr lang="en-US" dirty="0" smtClean="0"/>
              <a:t>Equipment becomes</a:t>
            </a:r>
            <a:r>
              <a:rPr lang="en-US" baseline="0" dirty="0" smtClean="0"/>
              <a:t> outdated – Retired employees not replaced, or new employees lack experience – Still have to “keep it all working”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532D15-B032-4791-93C7-43B57FD2C45C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Items currently approved using NTPEP</a:t>
            </a:r>
            <a:r>
              <a:rPr lang="en-US" baseline="0" dirty="0" smtClean="0"/>
              <a:t>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532D15-B032-4791-93C7-43B57FD2C45C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Save resources by not spending</a:t>
            </a:r>
            <a:r>
              <a:rPr lang="en-US" baseline="0" dirty="0" smtClean="0"/>
              <a:t> time and money training employees for lab / field tests and audits.</a:t>
            </a:r>
          </a:p>
          <a:p>
            <a:r>
              <a:rPr lang="en-US" baseline="0" dirty="0" smtClean="0"/>
              <a:t>Test decks and audits require experience and take time away from work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532D15-B032-4791-93C7-43B57FD2C45C}" type="slidenum">
              <a:rPr lang="en-US" smtClean="0"/>
              <a:pPr/>
              <a:t>21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532D15-B032-4791-93C7-43B57FD2C45C}" type="slidenum">
              <a:rPr lang="en-US" smtClean="0"/>
              <a:pPr/>
              <a:t>22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Example</a:t>
            </a:r>
            <a:r>
              <a:rPr lang="en-US" baseline="0" dirty="0" smtClean="0"/>
              <a:t> of PMM – field testing as products are submitted is not cost efficient, while waiting for a “group” is not time efficient – no field testing may be worse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532D15-B032-4791-93C7-43B57FD2C45C}" type="slidenum">
              <a:rPr lang="en-US" smtClean="0"/>
              <a:pPr/>
              <a:t>26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 still need good results, but we don’t have the money to test everything.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532D15-B032-4791-93C7-43B57FD2C45C}" type="slidenum">
              <a:rPr lang="en-US" smtClean="0"/>
              <a:pPr/>
              <a:t>27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56007F-E19F-4602-B2B4-B3B8868E8BA5}" type="datetimeFigureOut">
              <a:rPr lang="en-US" smtClean="0"/>
              <a:pPr/>
              <a:t>4/28/13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D36C7-A2E6-4BEE-910F-BBB4EFB9DF2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56007F-E19F-4602-B2B4-B3B8868E8BA5}" type="datetimeFigureOut">
              <a:rPr lang="en-US" smtClean="0"/>
              <a:pPr/>
              <a:t>4/28/13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D36C7-A2E6-4BEE-910F-BBB4EFB9DF2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56007F-E19F-4602-B2B4-B3B8868E8BA5}" type="datetimeFigureOut">
              <a:rPr lang="en-US" smtClean="0"/>
              <a:pPr/>
              <a:t>4/28/13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D36C7-A2E6-4BEE-910F-BBB4EFB9DF2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56007F-E19F-4602-B2B4-B3B8868E8BA5}" type="datetimeFigureOut">
              <a:rPr lang="en-US" smtClean="0"/>
              <a:pPr/>
              <a:t>4/28/13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D36C7-A2E6-4BEE-910F-BBB4EFB9DF2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56007F-E19F-4602-B2B4-B3B8868E8BA5}" type="datetimeFigureOut">
              <a:rPr lang="en-US" smtClean="0"/>
              <a:pPr/>
              <a:t>4/28/13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D36C7-A2E6-4BEE-910F-BBB4EFB9DF2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56007F-E19F-4602-B2B4-B3B8868E8BA5}" type="datetimeFigureOut">
              <a:rPr lang="en-US" smtClean="0"/>
              <a:pPr/>
              <a:t>4/28/13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D36C7-A2E6-4BEE-910F-BBB4EFB9DF2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56007F-E19F-4602-B2B4-B3B8868E8BA5}" type="datetimeFigureOut">
              <a:rPr lang="en-US" smtClean="0"/>
              <a:pPr/>
              <a:t>4/28/13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D36C7-A2E6-4BEE-910F-BBB4EFB9DF2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56007F-E19F-4602-B2B4-B3B8868E8BA5}" type="datetimeFigureOut">
              <a:rPr lang="en-US" smtClean="0"/>
              <a:pPr/>
              <a:t>4/28/13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D36C7-A2E6-4BEE-910F-BBB4EFB9DF2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56007F-E19F-4602-B2B4-B3B8868E8BA5}" type="datetimeFigureOut">
              <a:rPr lang="en-US" smtClean="0"/>
              <a:pPr/>
              <a:t>4/28/13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D36C7-A2E6-4BEE-910F-BBB4EFB9DF2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56007F-E19F-4602-B2B4-B3B8868E8BA5}" type="datetimeFigureOut">
              <a:rPr lang="en-US" smtClean="0"/>
              <a:pPr/>
              <a:t>4/28/13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D36C7-A2E6-4BEE-910F-BBB4EFB9DF2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56007F-E19F-4602-B2B4-B3B8868E8BA5}" type="datetimeFigureOut">
              <a:rPr lang="en-US" smtClean="0"/>
              <a:pPr/>
              <a:t>4/28/13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D36C7-A2E6-4BEE-910F-BBB4EFB9DF2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56007F-E19F-4602-B2B4-B3B8868E8BA5}" type="datetimeFigureOut">
              <a:rPr lang="en-US" smtClean="0"/>
              <a:pPr/>
              <a:t>4/28/13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8D36C7-A2E6-4BEE-910F-BBB4EFB9DF25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4" Type="http://schemas.openxmlformats.org/officeDocument/2006/relationships/image" Target="../media/image1.gif"/><Relationship Id="rId5" Type="http://schemas.microsoft.com/office/2007/relationships/media" Target="../media/media1.mp3"/><Relationship Id="rId6" Type="http://schemas.openxmlformats.org/officeDocument/2006/relationships/image" Target="../media/image2.png"/><Relationship Id="rId1" Type="http://schemas.openxmlformats.org/officeDocument/2006/relationships/audio" Target="../media/media1.mp3"/><Relationship Id="rId2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eg"/><Relationship Id="rId3" Type="http://schemas.openxmlformats.org/officeDocument/2006/relationships/image" Target="../media/image10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eg"/><Relationship Id="rId3" Type="http://schemas.openxmlformats.org/officeDocument/2006/relationships/image" Target="../media/image9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eg"/><Relationship Id="rId3" Type="http://schemas.openxmlformats.org/officeDocument/2006/relationships/image" Target="../media/image9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4" Type="http://schemas.openxmlformats.org/officeDocument/2006/relationships/image" Target="../media/image13.png"/><Relationship Id="rId5" Type="http://schemas.openxmlformats.org/officeDocument/2006/relationships/hyperlink" Target="http://data.ntpep.org/" TargetMode="External"/><Relationship Id="rId6" Type="http://schemas.openxmlformats.org/officeDocument/2006/relationships/hyperlink" Target="http://data.ntpep.org/Help.aspx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gi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.gi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gi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gi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jpeg"/><Relationship Id="rId3" Type="http://schemas.openxmlformats.org/officeDocument/2006/relationships/image" Target="../media/image23.jpe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jpeg"/><Relationship Id="rId3" Type="http://schemas.openxmlformats.org/officeDocument/2006/relationships/image" Target="../media/image1.gi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1.gi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mailto:erothblatt@aashto.org" TargetMode="External"/><Relationship Id="rId4" Type="http://schemas.openxmlformats.org/officeDocument/2006/relationships/hyperlink" Target="mailto:kmalusky@aashto.org" TargetMode="External"/><Relationship Id="rId5" Type="http://schemas.openxmlformats.org/officeDocument/2006/relationships/hyperlink" Target="mailto:gsmith@aashto.org" TargetMode="External"/><Relationship Id="rId6" Type="http://schemas.openxmlformats.org/officeDocument/2006/relationships/image" Target="../media/image26.jpeg"/><Relationship Id="rId1" Type="http://schemas.openxmlformats.org/officeDocument/2006/relationships/slideLayout" Target="../slideLayouts/slideLayout1.xml"/><Relationship Id="rId2" Type="http://schemas.openxmlformats.org/officeDocument/2006/relationships/hyperlink" Target="mailto:Lindsay.Brown@aashto.org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1.gi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eg"/><Relationship Id="rId3" Type="http://schemas.openxmlformats.org/officeDocument/2006/relationships/image" Target="../media/image1.gi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gi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jpe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28600"/>
            <a:ext cx="6096000" cy="1143000"/>
          </a:xfrm>
        </p:spPr>
        <p:txBody>
          <a:bodyPr>
            <a:normAutofit/>
          </a:bodyPr>
          <a:lstStyle/>
          <a:p>
            <a:pPr algn="l"/>
            <a:r>
              <a:rPr lang="en-US" kern="1300" spc="150" dirty="0" smtClean="0">
                <a:latin typeface="Arial"/>
                <a:ea typeface="Arial"/>
                <a:cs typeface="Arial" pitchFamily="34" charset="0"/>
              </a:rPr>
              <a:t>What</a:t>
            </a:r>
            <a:r>
              <a:rPr lang="en-US" spc="150" dirty="0" smtClean="0">
                <a:latin typeface="Arial"/>
                <a:ea typeface="Arial"/>
                <a:cs typeface="Arial" pitchFamily="34" charset="0"/>
              </a:rPr>
              <a:t> is</a:t>
            </a:r>
            <a:r>
              <a:rPr lang="en-US" spc="50" dirty="0" smtClean="0">
                <a:latin typeface="Arial"/>
                <a:ea typeface="Arial"/>
                <a:cs typeface="Arial" pitchFamily="34" charset="0"/>
              </a:rPr>
              <a:t>                 </a:t>
            </a:r>
            <a:r>
              <a:rPr lang="en-US" spc="50" dirty="0" smtClean="0">
                <a:latin typeface="Arial"/>
                <a:ea typeface="Arial"/>
                <a:cs typeface="Arial" pitchFamily="34" charset="0"/>
              </a:rPr>
              <a:t> </a:t>
            </a:r>
            <a:r>
              <a:rPr lang="en-US" dirty="0" smtClean="0">
                <a:latin typeface="Arial"/>
                <a:ea typeface="Arial"/>
              </a:rPr>
              <a:t>?</a:t>
            </a:r>
            <a:endParaRPr lang="en-US" dirty="0">
              <a:latin typeface="Arial"/>
              <a:ea typeface="Arial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838200" y="3962400"/>
            <a:ext cx="74676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2400" dirty="0" smtClean="0"/>
              <a:t>  It assists states with their coordinated evaluations on a wide array of</a:t>
            </a:r>
          </a:p>
        </p:txBody>
      </p:sp>
      <p:sp>
        <p:nvSpPr>
          <p:cNvPr id="8" name="Rectangle 7"/>
          <p:cNvSpPr/>
          <p:nvPr/>
        </p:nvSpPr>
        <p:spPr>
          <a:xfrm>
            <a:off x="819629" y="2818327"/>
            <a:ext cx="76962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2400" dirty="0" smtClean="0"/>
              <a:t>  It is a national evaluation and auditing program for manufactured products. </a:t>
            </a:r>
          </a:p>
        </p:txBody>
      </p:sp>
      <p:sp>
        <p:nvSpPr>
          <p:cNvPr id="12" name="Rectangle 11"/>
          <p:cNvSpPr/>
          <p:nvPr/>
        </p:nvSpPr>
        <p:spPr>
          <a:xfrm>
            <a:off x="838200" y="1714500"/>
            <a:ext cx="7543800" cy="838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2400" dirty="0" smtClean="0"/>
              <a:t>  NTPEP is the National Transportation Product Evaluation Program.</a:t>
            </a:r>
            <a:endParaRPr 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2667000" y="4819574"/>
            <a:ext cx="3657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2400" dirty="0" smtClean="0"/>
              <a:t> highway safety products </a:t>
            </a:r>
            <a:endParaRPr lang="en-US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2667000" y="5281239"/>
            <a:ext cx="4038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2400" dirty="0" smtClean="0"/>
              <a:t> maintenance products</a:t>
            </a:r>
            <a:endParaRPr lang="en-US" sz="2400" dirty="0"/>
          </a:p>
        </p:txBody>
      </p:sp>
      <p:sp>
        <p:nvSpPr>
          <p:cNvPr id="13" name="TextBox 12"/>
          <p:cNvSpPr txBox="1"/>
          <p:nvPr/>
        </p:nvSpPr>
        <p:spPr>
          <a:xfrm>
            <a:off x="2667000" y="5741829"/>
            <a:ext cx="3657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2400" dirty="0" smtClean="0"/>
              <a:t> construction materials</a:t>
            </a:r>
            <a:endParaRPr lang="en-US" sz="2400" dirty="0"/>
          </a:p>
        </p:txBody>
      </p:sp>
      <p:pic>
        <p:nvPicPr>
          <p:cNvPr id="17" name="Picture 16" descr="NTPEP-logo-wo-text.gif"/>
          <p:cNvPicPr>
            <a:picLocks noChangeAspect="1"/>
          </p:cNvPicPr>
          <p:nvPr/>
        </p:nvPicPr>
        <p:blipFill>
          <a:blip r:embed="rId4" cstate="print">
            <a:lum contrast="10000"/>
          </a:blip>
          <a:stretch>
            <a:fillRect/>
          </a:stretch>
        </p:blipFill>
        <p:spPr>
          <a:xfrm>
            <a:off x="2590800" y="-533400"/>
            <a:ext cx="3581400" cy="2930948"/>
          </a:xfrm>
          <a:prstGeom prst="rect">
            <a:avLst/>
          </a:prstGeom>
        </p:spPr>
      </p:pic>
      <p:pic>
        <p:nvPicPr>
          <p:cNvPr id="5" name="BenefitsOfNTPEP10.23.12.mp3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r:embed="rId5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949440" y="5334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Click="0" advTm="22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1" nodeType="withEffect">
                                  <p:stCondLst>
                                    <p:cond delay="36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3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7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12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7" presetClass="entr" presetSubtype="0" fill="hold" grpId="0" nodeType="withEffect">
                                  <p:stCondLst>
                                    <p:cond delay="16200"/>
                                  </p:stCondLst>
                                  <p:iterate type="lt">
                                    <p:tmPct val="2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8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7" presetClass="entr" presetSubtype="0" fill="hold" grpId="0" nodeType="withEffect">
                                  <p:stCondLst>
                                    <p:cond delay="17900"/>
                                  </p:stCondLst>
                                  <p:iterate type="lt">
                                    <p:tmPct val="2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3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27" presetClass="entr" presetSubtype="0" fill="hold" grpId="0" nodeType="withEffect">
                                  <p:stCondLst>
                                    <p:cond delay="19200"/>
                                  </p:stCondLst>
                                  <p:iterate type="lt">
                                    <p:tmPct val="2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8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35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7" grpId="0" build="p"/>
      <p:bldP spid="8" grpId="0" build="p"/>
      <p:bldP spid="12" grpId="1" build="allAtOnce"/>
      <p:bldP spid="10" grpId="0"/>
      <p:bldP spid="11" grpId="0"/>
      <p:bldP spid="1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2822"/>
            <a:ext cx="9144000" cy="6859708"/>
            <a:chOff x="0" y="2822"/>
            <a:chExt cx="9144000" cy="6859708"/>
          </a:xfrm>
        </p:grpSpPr>
        <p:grpSp>
          <p:nvGrpSpPr>
            <p:cNvPr id="6" name="Group 5"/>
            <p:cNvGrpSpPr/>
            <p:nvPr/>
          </p:nvGrpSpPr>
          <p:grpSpPr>
            <a:xfrm>
              <a:off x="0" y="2822"/>
              <a:ext cx="9144000" cy="6859708"/>
              <a:chOff x="0" y="0"/>
              <a:chExt cx="9144000" cy="6787089"/>
            </a:xfrm>
          </p:grpSpPr>
          <p:pic>
            <p:nvPicPr>
              <p:cNvPr id="7" name="Picture 6" descr="NTPEP-DM-banner.jpg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0" y="0"/>
                <a:ext cx="9144000" cy="140676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    </a:ext>
                </a:extLst>
              </a:blip>
              <a:stretch>
                <a:fillRect/>
              </a:stretch>
            </p:blipFill>
            <p:spPr>
              <a:xfrm>
                <a:off x="0" y="1356930"/>
                <a:ext cx="9144000" cy="543015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2" name="Title 1"/>
            <p:cNvSpPr txBox="1">
              <a:spLocks/>
            </p:cNvSpPr>
            <p:nvPr/>
          </p:nvSpPr>
          <p:spPr>
            <a:xfrm>
              <a:off x="3192903" y="76200"/>
              <a:ext cx="5570095" cy="1600200"/>
            </a:xfrm>
            <a:prstGeom prst="rect">
              <a:avLst/>
            </a:prstGeom>
          </p:spPr>
          <p:txBody>
            <a:bodyPr vert="horz" lIns="45720" rIns="45720" anchor="ctr">
              <a:norm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200" b="0" i="0" u="none" strike="noStrike" kern="1200" cap="none" spc="0" normalizeH="0" baseline="0" noProof="0" dirty="0" err="1" smtClean="0">
                  <a:ln>
                    <a:noFill/>
                  </a:ln>
                  <a:solidFill>
                    <a:schemeClr val="tx1"/>
                  </a:solidFill>
                  <a:uLnTx/>
                  <a:uFillTx/>
                  <a:ea typeface="Arial"/>
                  <a:cs typeface="+mj-cs"/>
                </a:rPr>
                <a:t>DataMine</a:t>
              </a:r>
              <a:r>
                <a:rPr kumimoji="0" lang="en-US" sz="52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uLnTx/>
                  <a:uFillTx/>
                  <a:ea typeface="Arial"/>
                  <a:cs typeface="+mj-cs"/>
                </a:rPr>
                <a:t> 2.0</a:t>
              </a:r>
              <a:r>
                <a:rPr kumimoji="0" lang="en-US" sz="46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  <a:ea typeface="+mj-ea"/>
                  <a:cs typeface="+mj-cs"/>
                </a:rPr>
                <a:t>  </a:t>
              </a:r>
              <a:endParaRPr kumimoji="0" lang="en-US" sz="4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533400" y="381000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By using</a:t>
            </a:r>
            <a:endParaRPr lang="en-US" sz="3600" dirty="0"/>
          </a:p>
        </p:txBody>
      </p:sp>
    </p:spTree>
  </p:cSld>
  <p:clrMapOvr>
    <a:masterClrMapping/>
  </p:clrMapOvr>
  <p:transition advClick="0" advTm="8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1" nodeType="withEffect">
                                  <p:stCondLst>
                                    <p:cond delay="1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1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6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11" descr="DM2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304800" y="1371600"/>
            <a:ext cx="8252574" cy="5486400"/>
          </a:xfrm>
        </p:spPr>
      </p:pic>
      <p:grpSp>
        <p:nvGrpSpPr>
          <p:cNvPr id="2" name="Group 1"/>
          <p:cNvGrpSpPr/>
          <p:nvPr/>
        </p:nvGrpSpPr>
        <p:grpSpPr>
          <a:xfrm>
            <a:off x="-7496" y="-1"/>
            <a:ext cx="9151495" cy="1600201"/>
            <a:chOff x="-7495" y="-1"/>
            <a:chExt cx="9144000" cy="1600201"/>
          </a:xfrm>
        </p:grpSpPr>
        <p:pic>
          <p:nvPicPr>
            <p:cNvPr id="9" name="Picture 8" descr="NTPEP-DM-banner.jp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495" y="-1"/>
              <a:ext cx="9144000" cy="1406769"/>
            </a:xfrm>
            <a:prstGeom prst="rect">
              <a:avLst/>
            </a:prstGeom>
          </p:spPr>
        </p:pic>
        <p:sp>
          <p:nvSpPr>
            <p:cNvPr id="10" name="Title 1"/>
            <p:cNvSpPr txBox="1">
              <a:spLocks/>
            </p:cNvSpPr>
            <p:nvPr/>
          </p:nvSpPr>
          <p:spPr>
            <a:xfrm>
              <a:off x="3192905" y="152400"/>
              <a:ext cx="5410200" cy="1447800"/>
            </a:xfrm>
            <a:prstGeom prst="rect">
              <a:avLst/>
            </a:prstGeom>
          </p:spPr>
          <p:txBody>
            <a:bodyPr vert="horz" lIns="45720" rIns="45720" anchor="ctr">
              <a:norm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200" b="0" i="0" u="none" strike="noStrike" kern="1200" cap="none" spc="0" normalizeH="0" baseline="0" noProof="0" dirty="0" err="1" smtClean="0">
                  <a:ln>
                    <a:noFill/>
                  </a:ln>
                  <a:solidFill>
                    <a:schemeClr val="tx1"/>
                  </a:solidFill>
                  <a:uLnTx/>
                  <a:uFillTx/>
                  <a:ea typeface="Arial"/>
                  <a:cs typeface="+mj-cs"/>
                </a:rPr>
                <a:t>DataMine</a:t>
              </a:r>
              <a:r>
                <a:rPr kumimoji="0" lang="en-US" sz="52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uLnTx/>
                  <a:uFillTx/>
                  <a:ea typeface="Arial"/>
                  <a:cs typeface="+mj-cs"/>
                </a:rPr>
                <a:t> 2.0</a:t>
              </a:r>
              <a:r>
                <a:rPr kumimoji="0" lang="en-US" sz="46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  <a:ea typeface="+mj-ea"/>
                  <a:cs typeface="+mj-cs"/>
                </a:rPr>
                <a:t>  </a:t>
              </a:r>
              <a:endParaRPr kumimoji="0" lang="en-US" sz="4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endParaRPr>
            </a:p>
          </p:txBody>
        </p:sp>
      </p:grpSp>
    </p:spTree>
  </p:cSld>
  <p:clrMapOvr>
    <a:masterClrMapping/>
  </p:clrMapOvr>
  <p:transition advClick="0" advTm="4000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ccessToData3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720732" y="1447800"/>
            <a:ext cx="7756901" cy="5334000"/>
          </a:xfrm>
        </p:spPr>
      </p:pic>
      <p:pic>
        <p:nvPicPr>
          <p:cNvPr id="3" name="Picture 2" descr="NTPEP-DM-banner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-1"/>
            <a:ext cx="9144000" cy="1406769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3200400" y="152400"/>
            <a:ext cx="5410200" cy="1447800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uLnTx/>
                <a:uFillTx/>
                <a:ea typeface="Arial"/>
                <a:cs typeface="+mj-cs"/>
              </a:rPr>
              <a:t>DataMine</a:t>
            </a:r>
            <a:r>
              <a:rPr kumimoji="0" lang="en-US" sz="5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uLnTx/>
                <a:uFillTx/>
                <a:ea typeface="Arial"/>
                <a:cs typeface="+mj-cs"/>
              </a:rPr>
              <a:t> 2.0</a:t>
            </a:r>
            <a:r>
              <a:rPr kumimoji="0" lang="en-US" sz="4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 </a:t>
            </a:r>
            <a:endParaRPr kumimoji="0" lang="en-US" sz="4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ransition advClick="0" advTm="4000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NTPEP-DM-banner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-1"/>
            <a:ext cx="9144000" cy="1406769"/>
          </a:xfrm>
          <a:prstGeom prst="rect">
            <a:avLst/>
          </a:prstGeom>
        </p:spPr>
      </p:pic>
      <p:sp>
        <p:nvSpPr>
          <p:cNvPr id="14" name="Title 1"/>
          <p:cNvSpPr txBox="1">
            <a:spLocks/>
          </p:cNvSpPr>
          <p:nvPr/>
        </p:nvSpPr>
        <p:spPr>
          <a:xfrm>
            <a:off x="3200400" y="152400"/>
            <a:ext cx="5410200" cy="1447800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uLnTx/>
                <a:uFillTx/>
                <a:ea typeface="Arial"/>
                <a:cs typeface="+mj-cs"/>
              </a:rPr>
              <a:t>DataMine</a:t>
            </a:r>
            <a:r>
              <a:rPr kumimoji="0" lang="en-US" sz="5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uLnTx/>
                <a:uFillTx/>
                <a:ea typeface="Arial"/>
                <a:cs typeface="+mj-cs"/>
              </a:rPr>
              <a:t> 2.0</a:t>
            </a:r>
            <a:r>
              <a:rPr kumimoji="0" lang="en-US" sz="4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 </a:t>
            </a:r>
            <a:endParaRPr kumimoji="0" lang="en-US" sz="4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685800" y="1905000"/>
            <a:ext cx="7467600" cy="106338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prstClr val="black"/>
                </a:solidFill>
              </a:rPr>
              <a:t>Add products to your State’s Qualified Products List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740391" y="4262651"/>
            <a:ext cx="5105400" cy="685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Approve testing facilities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740391" y="3210535"/>
            <a:ext cx="468153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3200" dirty="0" smtClean="0"/>
              <a:t> See what else is out there</a:t>
            </a:r>
            <a:endParaRPr lang="en-US" sz="3000" dirty="0" smtClean="0"/>
          </a:p>
        </p:txBody>
      </p:sp>
      <p:sp>
        <p:nvSpPr>
          <p:cNvPr id="17" name="Rectangle 16"/>
          <p:cNvSpPr/>
          <p:nvPr/>
        </p:nvSpPr>
        <p:spPr>
          <a:xfrm>
            <a:off x="740391" y="5257800"/>
            <a:ext cx="559666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3200" dirty="0" smtClean="0"/>
              <a:t> Compare product performance</a:t>
            </a:r>
            <a:endParaRPr lang="en-US" sz="3000" dirty="0" smtClean="0"/>
          </a:p>
        </p:txBody>
      </p:sp>
    </p:spTree>
  </p:cSld>
  <p:clrMapOvr>
    <a:masterClrMapping/>
  </p:clrMapOvr>
  <p:transition advClick="0" advTm="10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2727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7" presetClass="entr" presetSubtype="0" fill="hold" grpId="0" nodeType="withEffect">
                                  <p:stCondLst>
                                    <p:cond delay="260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2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7" presetClass="entr" presetSubtype="0" fill="hold" grpId="0" nodeType="withEffect">
                                  <p:stCondLst>
                                    <p:cond delay="4800"/>
                                  </p:stCondLst>
                                  <p:iterate type="lt">
                                    <p:tmPct val="4348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8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7" presetClass="entr" presetSubtype="0" fill="hold" grpId="0" nodeType="withEffect">
                                  <p:stCondLst>
                                    <p:cond delay="670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2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9" grpId="0" build="p"/>
      <p:bldP spid="16" grpId="0"/>
      <p:bldP spid="1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NTPEP-DM-banner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-1"/>
            <a:ext cx="9144000" cy="1406769"/>
          </a:xfrm>
          <a:prstGeom prst="rect">
            <a:avLst/>
          </a:prstGeom>
        </p:spPr>
      </p:pic>
      <p:sp>
        <p:nvSpPr>
          <p:cNvPr id="13" name="Title 1"/>
          <p:cNvSpPr txBox="1">
            <a:spLocks/>
          </p:cNvSpPr>
          <p:nvPr/>
        </p:nvSpPr>
        <p:spPr>
          <a:xfrm>
            <a:off x="3200400" y="152400"/>
            <a:ext cx="5410200" cy="1447800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uLnTx/>
                <a:uFillTx/>
                <a:ea typeface="Arial"/>
                <a:cs typeface="+mj-cs"/>
              </a:rPr>
              <a:t>DataMine</a:t>
            </a:r>
            <a:r>
              <a:rPr kumimoji="0" lang="en-US" sz="5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uLnTx/>
                <a:uFillTx/>
                <a:ea typeface="Arial"/>
                <a:cs typeface="+mj-cs"/>
              </a:rPr>
              <a:t> 2.0</a:t>
            </a:r>
            <a:r>
              <a:rPr kumimoji="0" lang="en-US" sz="4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 </a:t>
            </a:r>
            <a:endParaRPr kumimoji="0" lang="en-US" sz="4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0100" y="1385789"/>
            <a:ext cx="7543800" cy="685799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en-US" sz="3600" dirty="0" smtClean="0"/>
              <a:t>Data is just a mouse-click away</a:t>
            </a:r>
          </a:p>
          <a:p>
            <a:pPr algn="ctr"/>
            <a:endParaRPr lang="en-US" b="1" dirty="0" smtClean="0"/>
          </a:p>
          <a:p>
            <a:pPr algn="ctr"/>
            <a:endParaRPr lang="en-US" b="1" dirty="0" smtClean="0"/>
          </a:p>
          <a:p>
            <a:pPr lvl="1" algn="ctr"/>
            <a:endParaRPr lang="en-US" dirty="0" smtClean="0"/>
          </a:p>
          <a:p>
            <a:pPr algn="ctr"/>
            <a:endParaRPr lang="en-US" dirty="0"/>
          </a:p>
        </p:txBody>
      </p:sp>
      <p:pic>
        <p:nvPicPr>
          <p:cNvPr id="7" name="Picture 6"/>
          <p:cNvPicPr/>
          <p:nvPr/>
        </p:nvPicPr>
        <p:blipFill>
          <a:blip r:embed="rId4" cstate="print"/>
          <a:srcRect l="9939" t="5011" r="53421" b="23918"/>
          <a:stretch>
            <a:fillRect/>
          </a:stretch>
        </p:blipFill>
        <p:spPr bwMode="auto">
          <a:xfrm>
            <a:off x="1066800" y="2398931"/>
            <a:ext cx="7086600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990600" y="4023360"/>
            <a:ext cx="7924800" cy="14065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>
              <a:defRPr/>
            </a:pPr>
            <a:r>
              <a:rPr kumimoji="0" lang="en-US" sz="36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State users and industry users </a:t>
            </a:r>
          </a:p>
          <a:p>
            <a:pPr marL="342900">
              <a:lnSpc>
                <a:spcPts val="4320"/>
              </a:lnSpc>
              <a:defRPr/>
            </a:pPr>
            <a:r>
              <a:rPr lang="en-US" sz="3600" dirty="0"/>
              <a:t>	</a:t>
            </a:r>
            <a:r>
              <a:rPr lang="en-US" sz="3600" dirty="0" smtClean="0"/>
              <a:t> </a:t>
            </a:r>
            <a:r>
              <a:rPr kumimoji="0" lang="en-US" sz="36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are welcome to register 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1426040" y="3322320"/>
            <a:ext cx="0" cy="701040"/>
          </a:xfrm>
          <a:prstGeom prst="straightConnector1">
            <a:avLst/>
          </a:prstGeom>
          <a:ln w="28575">
            <a:solidFill>
              <a:srgbClr val="1119AF"/>
            </a:solidFill>
            <a:tailEnd type="arrow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828800" y="1832008"/>
            <a:ext cx="5562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hlinkClick r:id="rId5"/>
              </a:rPr>
              <a:t>http://data.ntpep.org/</a:t>
            </a:r>
            <a:r>
              <a:rPr lang="en-US" sz="3600" dirty="0" smtClean="0"/>
              <a:t> </a:t>
            </a:r>
            <a:endParaRPr lang="en-US" sz="3600" dirty="0"/>
          </a:p>
        </p:txBody>
      </p:sp>
      <p:sp>
        <p:nvSpPr>
          <p:cNvPr id="11" name="TextBox 10"/>
          <p:cNvSpPr txBox="1"/>
          <p:nvPr/>
        </p:nvSpPr>
        <p:spPr>
          <a:xfrm>
            <a:off x="1143000" y="5106767"/>
            <a:ext cx="7239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hlinkClick r:id="rId6"/>
              </a:rPr>
              <a:t>http://data.ntpep.org/Help.aspx</a:t>
            </a:r>
            <a:endParaRPr lang="en-US" sz="3600" dirty="0"/>
          </a:p>
        </p:txBody>
      </p:sp>
      <p:sp>
        <p:nvSpPr>
          <p:cNvPr id="15" name="Title 1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  <p:transition advClick="0" advTm="125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6" presetClass="emph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3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0" dur="1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7" presetClass="entr" presetSubtype="0" fill="hold" grpId="2" nodeType="withEffect">
                                  <p:stCondLst>
                                    <p:cond delay="3200"/>
                                  </p:stCondLst>
                                  <p:iterate type="lt">
                                    <p:tmPct val="47778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7" dur="80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8" dur="80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" dur="80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39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nodeType="withEffect">
                                  <p:stCondLst>
                                    <p:cond delay="5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32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31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nodeType="withEffect">
                                  <p:stCondLst>
                                    <p:cond delay="5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32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31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3" grpId="0" build="p"/>
      <p:bldP spid="6" grpId="2"/>
      <p:bldP spid="9" grpId="0"/>
      <p:bldP spid="9" grpId="1"/>
      <p:bldP spid="1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7432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sz="6700" spc="300" dirty="0" smtClean="0"/>
              <a:t>Work Plans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1600200" y="0"/>
            <a:ext cx="5715000" cy="2438400"/>
            <a:chOff x="1600200" y="0"/>
            <a:chExt cx="5715000" cy="2438400"/>
          </a:xfrm>
        </p:grpSpPr>
        <p:sp>
          <p:nvSpPr>
            <p:cNvPr id="4" name="Title 1"/>
            <p:cNvSpPr txBox="1">
              <a:spLocks/>
            </p:cNvSpPr>
            <p:nvPr/>
          </p:nvSpPr>
          <p:spPr>
            <a:xfrm>
              <a:off x="1600200" y="0"/>
              <a:ext cx="3048000" cy="2133600"/>
            </a:xfrm>
            <a:prstGeom prst="rect">
              <a:avLst/>
            </a:prstGeom>
            <a:ln w="0">
              <a:noFill/>
            </a:ln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4400" dirty="0" smtClean="0">
                  <a:latin typeface="+mj-lt"/>
                  <a:ea typeface="+mj-ea"/>
                  <a:cs typeface="+mj-cs"/>
                </a:rPr>
                <a:t> </a:t>
              </a:r>
              <a:r>
                <a:rPr lang="en-US" sz="3600" dirty="0" smtClean="0">
                  <a:latin typeface="Arial"/>
                  <a:ea typeface="Arial"/>
                  <a:cs typeface="+mj-cs"/>
                </a:rPr>
                <a:t>YOU </a:t>
              </a:r>
              <a:r>
                <a:rPr lang="en-US" sz="3600" spc="60" dirty="0" smtClean="0">
                  <a:latin typeface="Arial"/>
                  <a:ea typeface="Arial"/>
                  <a:cs typeface="+mj-cs"/>
                </a:rPr>
                <a:t>BRING</a:t>
              </a:r>
              <a:endParaRPr kumimoji="0" lang="en-US" sz="3600" b="0" i="0" u="none" strike="noStrike" kern="1200" cap="none" spc="6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Arial"/>
                <a:cs typeface="+mj-cs"/>
              </a:endParaRPr>
            </a:p>
          </p:txBody>
        </p:sp>
        <p:pic>
          <p:nvPicPr>
            <p:cNvPr id="5" name="Picture 4" descr="NTPEP-logo-wo-text.gif"/>
            <p:cNvPicPr>
              <a:picLocks noChangeAspect="1"/>
            </p:cNvPicPr>
            <p:nvPr/>
          </p:nvPicPr>
          <p:blipFill>
            <a:blip r:embed="rId2" cstate="print">
              <a:lum contrast="10000"/>
            </a:blip>
            <a:stretch>
              <a:fillRect/>
            </a:stretch>
          </p:blipFill>
          <p:spPr>
            <a:xfrm>
              <a:off x="4343400" y="0"/>
              <a:ext cx="2971800" cy="2438400"/>
            </a:xfrm>
            <a:prstGeom prst="rect">
              <a:avLst/>
            </a:prstGeom>
            <a:ln w="0" cmpd="sng">
              <a:noFill/>
            </a:ln>
          </p:spPr>
        </p:pic>
      </p:grpSp>
    </p:spTree>
  </p:cSld>
  <p:clrMapOvr>
    <a:masterClrMapping/>
  </p:clrMapOvr>
  <p:transition advClick="0" advTm="6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 descr="M:\PhotoDisc-StockArt\1411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66800" y="1295400"/>
            <a:ext cx="7048500" cy="464820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30480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State Members- Have Your Say!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57400"/>
            <a:ext cx="7924800" cy="1447799"/>
          </a:xfrm>
        </p:spPr>
        <p:txBody>
          <a:bodyPr/>
          <a:lstStyle/>
          <a:p>
            <a:r>
              <a:rPr lang="en-US" dirty="0" smtClean="0"/>
              <a:t>Help develop protocols for the Project Work   Plan.</a:t>
            </a:r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04800" y="3962400"/>
            <a:ext cx="8153400" cy="213360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 lvl="1" indent="-274320">
              <a:lnSpc>
                <a:spcPct val="120000"/>
              </a:lnSpc>
              <a:spcBef>
                <a:spcPts val="768"/>
              </a:spcBef>
              <a:buFont typeface="Arial" pitchFamily="34" charset="0"/>
              <a:buChar char="•"/>
            </a:pPr>
            <a:r>
              <a:rPr lang="en-US" sz="3200" dirty="0" smtClean="0"/>
              <a:t>Members attend annual meetings and vote.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 advClick="0" advTm="9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76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75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9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47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9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4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16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15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1" nodeType="withEffect">
                                  <p:stCondLst>
                                    <p:cond delay="8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7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6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5" grpId="0"/>
      <p:bldP spid="5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M:\PhotoDisc-StockArt\14010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66800" y="1295400"/>
            <a:ext cx="7048500" cy="4648200"/>
          </a:xfrm>
          <a:prstGeom prst="rect">
            <a:avLst/>
          </a:prstGeom>
          <a:noFill/>
        </p:spPr>
      </p:pic>
      <p:sp>
        <p:nvSpPr>
          <p:cNvPr id="17" name="Content Placeholder 16"/>
          <p:cNvSpPr>
            <a:spLocks noGrp="1"/>
          </p:cNvSpPr>
          <p:nvPr>
            <p:ph idx="1"/>
          </p:nvPr>
        </p:nvSpPr>
        <p:spPr>
          <a:xfrm>
            <a:off x="457200" y="1752600"/>
            <a:ext cx="8001000" cy="1828800"/>
          </a:xfrm>
        </p:spPr>
        <p:txBody>
          <a:bodyPr/>
          <a:lstStyle/>
          <a:p>
            <a:r>
              <a:rPr lang="en-US" dirty="0" smtClean="0"/>
              <a:t>Work Plans outline the standards a plant or manufacturer must meet in order to receive </a:t>
            </a:r>
            <a:r>
              <a:rPr lang="en-US" sz="3200" dirty="0" smtClean="0"/>
              <a:t>a NTPEP certificate of compliance.</a:t>
            </a:r>
          </a:p>
          <a:p>
            <a:endParaRPr lang="en-US" dirty="0" smtClean="0"/>
          </a:p>
        </p:txBody>
      </p:sp>
      <p:sp>
        <p:nvSpPr>
          <p:cNvPr id="4" name="Content Placeholder 16"/>
          <p:cNvSpPr txBox="1">
            <a:spLocks/>
          </p:cNvSpPr>
          <p:nvPr/>
        </p:nvSpPr>
        <p:spPr>
          <a:xfrm>
            <a:off x="533400" y="3962400"/>
            <a:ext cx="7696200" cy="1828800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/>
          <a:p>
            <a:pPr marL="342900" lvl="0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sz="4100" dirty="0" smtClean="0"/>
              <a:t>Data is collected according to laboratory testing and field evaluation protocols developed through consensus-based decision by NTPEP’s Oversight.</a:t>
            </a:r>
            <a:endParaRPr kumimoji="0" lang="en-US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533400" y="3048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State Members- Have Your Say!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ransition advClick="0" advTm="155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84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83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1" nodeType="withEffect">
                                  <p:stCondLst>
                                    <p:cond delay="9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6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5599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1" nodeType="withEffect">
                                  <p:stCondLst>
                                    <p:cond delay="15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0" nodeType="withEffect">
                                  <p:stCondLst>
                                    <p:cond delay="15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p"/>
      <p:bldP spid="17" grpId="1" build="p"/>
      <p:bldP spid="4" grpId="0"/>
      <p:bldP spid="4" grpId="1"/>
      <p:bldP spid="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 descr="C:\Documents and Settings\lindsaybrown\Local Settings\Temporary Internet Files\Content.IE5\WOBJFWMP\MC910216371[1]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19200" y="1676401"/>
            <a:ext cx="6248400" cy="5410200"/>
          </a:xfrm>
          <a:prstGeom prst="rect">
            <a:avLst/>
          </a:prstGeom>
          <a:noFill/>
        </p:spPr>
      </p:pic>
      <p:grpSp>
        <p:nvGrpSpPr>
          <p:cNvPr id="7" name="Group 6"/>
          <p:cNvGrpSpPr/>
          <p:nvPr/>
        </p:nvGrpSpPr>
        <p:grpSpPr>
          <a:xfrm>
            <a:off x="1371600" y="-304800"/>
            <a:ext cx="7086600" cy="2667000"/>
            <a:chOff x="1371600" y="-304800"/>
            <a:chExt cx="7086600" cy="2667000"/>
          </a:xfrm>
        </p:grpSpPr>
        <p:sp>
          <p:nvSpPr>
            <p:cNvPr id="5" name="Title 1"/>
            <p:cNvSpPr txBox="1">
              <a:spLocks/>
            </p:cNvSpPr>
            <p:nvPr/>
          </p:nvSpPr>
          <p:spPr>
            <a:xfrm>
              <a:off x="4267200" y="228600"/>
              <a:ext cx="4191000" cy="129540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lvl="0">
                <a:spcBef>
                  <a:spcPct val="0"/>
                </a:spcBef>
                <a:defRPr/>
              </a:pPr>
              <a:r>
                <a:rPr lang="en-US" sz="4400" dirty="0" smtClean="0">
                  <a:latin typeface="+mj-lt"/>
                  <a:ea typeface="+mj-ea"/>
                  <a:cs typeface="+mj-cs"/>
                </a:rPr>
                <a:t> </a:t>
              </a:r>
              <a:r>
                <a:rPr lang="en-US" sz="4100" kern="4100" spc="-100" dirty="0" smtClean="0">
                  <a:latin typeface="Arial"/>
                  <a:ea typeface="Arial"/>
                </a:rPr>
                <a:t>SAVES MONEY</a:t>
              </a:r>
              <a:endParaRPr kumimoji="0" lang="en-US" sz="4100" b="0" i="0" u="none" strike="noStrike" kern="4100" cap="none" spc="-10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Arial"/>
                <a:cs typeface="+mj-cs"/>
              </a:endParaRPr>
            </a:p>
          </p:txBody>
        </p:sp>
        <p:pic>
          <p:nvPicPr>
            <p:cNvPr id="6" name="Picture 5" descr="NTPEP-logo-wo-text.gif"/>
            <p:cNvPicPr>
              <a:picLocks noChangeAspect="1"/>
            </p:cNvPicPr>
            <p:nvPr/>
          </p:nvPicPr>
          <p:blipFill>
            <a:blip r:embed="rId3" cstate="print">
              <a:lum contrast="10000"/>
            </a:blip>
            <a:stretch>
              <a:fillRect/>
            </a:stretch>
          </p:blipFill>
          <p:spPr>
            <a:xfrm>
              <a:off x="1371600" y="-304800"/>
              <a:ext cx="3321633" cy="2667000"/>
            </a:xfrm>
            <a:prstGeom prst="rect">
              <a:avLst/>
            </a:prstGeom>
          </p:spPr>
        </p:pic>
      </p:grpSp>
    </p:spTree>
  </p:cSld>
  <p:clrMapOvr>
    <a:masterClrMapping/>
  </p:clrMapOvr>
  <p:transition advClick="0" advTm="65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500" tmFilter="0, 0; .2, .5; .8, .5; 1, 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1250" autoRev="1" fill="hold"/>
                                        <p:tgtEl>
                                          <p:spTgt spid="103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52800" y="228600"/>
            <a:ext cx="49530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Saved Louisiana $$$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1600200"/>
            <a:ext cx="7467600" cy="4525963"/>
          </a:xfrm>
        </p:spPr>
        <p:txBody>
          <a:bodyPr/>
          <a:lstStyle/>
          <a:p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940776" y="1630678"/>
          <a:ext cx="7269480" cy="44653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2195"/>
                <a:gridCol w="1312545"/>
                <a:gridCol w="2322195"/>
                <a:gridCol w="1312545"/>
              </a:tblGrid>
              <a:tr h="540160">
                <a:tc gridSpan="4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i="0" dirty="0" smtClean="0"/>
                        <a:t>Product &amp; Average</a:t>
                      </a:r>
                      <a:r>
                        <a:rPr lang="en-US" sz="2400" b="1" i="0" baseline="0" dirty="0" smtClean="0"/>
                        <a:t> Yearly Savings 2006-2011</a:t>
                      </a:r>
                      <a:endParaRPr lang="en-US" sz="2400" b="1" i="0" dirty="0" smtClean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32128">
                <a:tc>
                  <a:txBody>
                    <a:bodyPr/>
                    <a:lstStyle/>
                    <a:p>
                      <a:r>
                        <a:rPr lang="en-US" b="1" dirty="0" smtClean="0"/>
                        <a:t>SSM (w/ field)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$   5,760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PIPE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$   3,000</a:t>
                      </a:r>
                      <a:endParaRPr lang="en-US" b="1" dirty="0"/>
                    </a:p>
                  </a:txBody>
                  <a:tcPr/>
                </a:tc>
              </a:tr>
              <a:tr h="432128">
                <a:tc>
                  <a:txBody>
                    <a:bodyPr/>
                    <a:lstStyle/>
                    <a:p>
                      <a:r>
                        <a:rPr lang="en-US" b="1" dirty="0" smtClean="0"/>
                        <a:t>PMM (w/ field)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$   5,600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TTCD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$   5,700</a:t>
                      </a:r>
                      <a:endParaRPr lang="en-US" b="1" dirty="0"/>
                    </a:p>
                  </a:txBody>
                  <a:tcPr/>
                </a:tc>
              </a:tr>
              <a:tr h="432128">
                <a:tc>
                  <a:txBody>
                    <a:bodyPr/>
                    <a:lstStyle/>
                    <a:p>
                      <a:r>
                        <a:rPr lang="en-US" b="1" dirty="0" smtClean="0"/>
                        <a:t>GTX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$   3,420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RSCP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$      360</a:t>
                      </a:r>
                      <a:endParaRPr lang="en-US" b="1" dirty="0"/>
                    </a:p>
                  </a:txBody>
                  <a:tcPr/>
                </a:tc>
              </a:tr>
              <a:tr h="432128">
                <a:tc>
                  <a:txBody>
                    <a:bodyPr/>
                    <a:lstStyle/>
                    <a:p>
                      <a:r>
                        <a:rPr lang="en-US" b="1" dirty="0" smtClean="0"/>
                        <a:t>JS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$      300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CCC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$      200</a:t>
                      </a:r>
                      <a:endParaRPr lang="en-US" b="1" dirty="0"/>
                    </a:p>
                  </a:txBody>
                  <a:tcPr/>
                </a:tc>
              </a:tr>
              <a:tr h="432128">
                <a:tc>
                  <a:txBody>
                    <a:bodyPr/>
                    <a:lstStyle/>
                    <a:p>
                      <a:r>
                        <a:rPr lang="en-US" b="1" dirty="0" smtClean="0"/>
                        <a:t>RPM (w/ field)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$   5,090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REBAR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$   6,600</a:t>
                      </a:r>
                      <a:endParaRPr lang="en-US" b="1" dirty="0"/>
                    </a:p>
                  </a:txBody>
                  <a:tcPr/>
                </a:tc>
              </a:tr>
              <a:tr h="432128">
                <a:tc>
                  <a:txBody>
                    <a:bodyPr/>
                    <a:lstStyle/>
                    <a:p>
                      <a:r>
                        <a:rPr lang="en-US" b="1" dirty="0" smtClean="0"/>
                        <a:t>SSC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$ 31,920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b="1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b="1" dirty="0" smtClean="0"/>
                    </a:p>
                  </a:txBody>
                  <a:tcPr/>
                </a:tc>
              </a:tr>
              <a:tr h="432128"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/>
                </a:tc>
              </a:tr>
              <a:tr h="432128"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/>
                </a:tc>
              </a:tr>
              <a:tr h="468138">
                <a:tc>
                  <a:txBody>
                    <a:bodyPr/>
                    <a:lstStyle/>
                    <a:p>
                      <a:r>
                        <a:rPr lang="en-US" sz="2000" b="1" dirty="0" smtClean="0"/>
                        <a:t>Total</a:t>
                      </a:r>
                      <a:endParaRPr lang="en-US" sz="2000" b="1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en-US" sz="2000" b="1" dirty="0" smtClean="0"/>
                        <a:t>$ 67,950</a:t>
                      </a:r>
                      <a:endParaRPr lang="en-US" sz="20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b="1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7" name="Picture 6" descr="NTPEP-logo-wo-text.gif"/>
          <p:cNvPicPr>
            <a:picLocks noChangeAspect="1"/>
          </p:cNvPicPr>
          <p:nvPr/>
        </p:nvPicPr>
        <p:blipFill>
          <a:blip r:embed="rId3" cstate="print">
            <a:lum contrast="10000"/>
          </a:blip>
          <a:stretch>
            <a:fillRect/>
          </a:stretch>
        </p:blipFill>
        <p:spPr>
          <a:xfrm>
            <a:off x="914400" y="-228600"/>
            <a:ext cx="2859743" cy="2362200"/>
          </a:xfrm>
          <a:prstGeom prst="rect">
            <a:avLst/>
          </a:prstGeom>
        </p:spPr>
      </p:pic>
    </p:spTree>
  </p:cSld>
  <p:clrMapOvr>
    <a:masterClrMapping/>
  </p:clrMapOvr>
  <p:transition advClick="0" advTm="12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3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5400" y="4267200"/>
            <a:ext cx="6480048" cy="1066800"/>
          </a:xfrm>
        </p:spPr>
        <p:txBody>
          <a:bodyPr>
            <a:normAutofit lnSpcReduction="10000"/>
          </a:bodyPr>
          <a:lstStyle/>
          <a:p>
            <a:pPr algn="ctr"/>
            <a:r>
              <a:rPr lang="en-US" dirty="0" smtClean="0">
                <a:latin typeface="Arial"/>
                <a:ea typeface="Arial"/>
              </a:rPr>
              <a:t>Listen as Jason Davis, of Louisiana DOTD, explains. </a:t>
            </a:r>
            <a:endParaRPr lang="en-US" dirty="0">
              <a:latin typeface="Arial"/>
              <a:ea typeface="Arial"/>
            </a:endParaRPr>
          </a:p>
        </p:txBody>
      </p:sp>
      <p:pic>
        <p:nvPicPr>
          <p:cNvPr id="8" name="Picture 7" descr="NTPEP logo 2010.jpg"/>
          <p:cNvPicPr>
            <a:picLocks noChangeAspect="1"/>
          </p:cNvPicPr>
          <p:nvPr/>
        </p:nvPicPr>
        <p:blipFill>
          <a:blip r:embed="rId2" cstate="print">
            <a:lum contrast="10000"/>
          </a:blip>
          <a:stretch>
            <a:fillRect/>
          </a:stretch>
        </p:blipFill>
        <p:spPr>
          <a:xfrm>
            <a:off x="2209800" y="1524000"/>
            <a:ext cx="4964235" cy="2057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2000" y="685800"/>
            <a:ext cx="3810000" cy="1133115"/>
          </a:xfrm>
        </p:spPr>
        <p:txBody>
          <a:bodyPr>
            <a:normAutofit/>
          </a:bodyPr>
          <a:lstStyle/>
          <a:p>
            <a:pPr algn="ctr"/>
            <a:r>
              <a:rPr lang="en-US" sz="5400" spc="150" dirty="0" smtClean="0">
                <a:latin typeface="Arial"/>
                <a:ea typeface="Arial"/>
              </a:rPr>
              <a:t>Benefits of  </a:t>
            </a:r>
            <a:endParaRPr lang="en-US" sz="5400" spc="150" dirty="0">
              <a:latin typeface="Arial"/>
              <a:ea typeface="Aria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962400" y="5486400"/>
            <a:ext cx="1447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prstClr val="black">
                    <a:tint val="75000"/>
                  </a:prstClr>
                </a:solidFill>
              </a:rPr>
              <a:t> . . . </a:t>
            </a:r>
            <a:endParaRPr lang="en-US" dirty="0"/>
          </a:p>
        </p:txBody>
      </p:sp>
    </p:spTree>
  </p:cSld>
  <p:clrMapOvr>
    <a:masterClrMapping/>
  </p:clrMapOvr>
  <p:transition advClick="0" advTm="6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6" repeatCount="400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0" dur="12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M:\PhotoDisc-StockArt\14018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47750" y="1104900"/>
            <a:ext cx="7048500" cy="464820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52400"/>
            <a:ext cx="7467600" cy="1143000"/>
          </a:xfrm>
        </p:spPr>
        <p:txBody>
          <a:bodyPr/>
          <a:lstStyle/>
          <a:p>
            <a:pPr algn="ctr"/>
            <a:r>
              <a:rPr lang="en-US" dirty="0" smtClean="0"/>
              <a:t>Members pay a voluntary fee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405261" y="2497483"/>
            <a:ext cx="41133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/>
              <a:t>The 2013 Annual Fee</a:t>
            </a:r>
            <a:endParaRPr lang="en-US" sz="3600" dirty="0"/>
          </a:p>
        </p:txBody>
      </p:sp>
      <p:sp>
        <p:nvSpPr>
          <p:cNvPr id="10" name="TextBox 9"/>
          <p:cNvSpPr txBox="1"/>
          <p:nvPr/>
        </p:nvSpPr>
        <p:spPr>
          <a:xfrm>
            <a:off x="2819400" y="4953000"/>
            <a:ext cx="4114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/>
              <a:t>It is worth it.</a:t>
            </a:r>
            <a:endParaRPr lang="en-US" sz="48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5410199" y="2497483"/>
            <a:ext cx="20377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/>
              <a:t>= $12,000</a:t>
            </a:r>
            <a:endParaRPr lang="en-US" sz="3600" dirty="0"/>
          </a:p>
        </p:txBody>
      </p:sp>
    </p:spTree>
  </p:cSld>
  <p:clrMapOvr>
    <a:masterClrMapping/>
  </p:clrMapOvr>
  <p:transition advClick="0" advTm="17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5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7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70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67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6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0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6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" presetClass="entr" presetSubtype="1" fill="hold" grpId="0" nodeType="withEffect">
                                  <p:stCondLst>
                                    <p:cond delay="123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8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8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C990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  <p:bldP spid="10" grpId="0"/>
      <p:bldP spid="1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304800"/>
            <a:ext cx="7467600" cy="1143000"/>
          </a:xfrm>
        </p:spPr>
        <p:txBody>
          <a:bodyPr>
            <a:normAutofit/>
          </a:bodyPr>
          <a:lstStyle/>
          <a:p>
            <a:pPr algn="l"/>
            <a:r>
              <a:rPr lang="en-US" dirty="0" smtClean="0">
                <a:latin typeface="Arial"/>
                <a:ea typeface="Arial"/>
              </a:rPr>
              <a:t>Consider the Intangibles</a:t>
            </a:r>
            <a:endParaRPr lang="en-US" dirty="0">
              <a:latin typeface="Arial"/>
              <a:ea typeface="Arial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Experience counts!</a:t>
            </a:r>
          </a:p>
          <a:p>
            <a:endParaRPr lang="en-US" sz="1200" dirty="0" smtClean="0"/>
          </a:p>
          <a:p>
            <a:pPr lvl="1"/>
            <a:r>
              <a:rPr lang="en-US" dirty="0" smtClean="0"/>
              <a:t>Training takes time and $$</a:t>
            </a:r>
          </a:p>
          <a:p>
            <a:pPr lvl="1">
              <a:buNone/>
            </a:pPr>
            <a:endParaRPr lang="en-US" dirty="0" smtClean="0"/>
          </a:p>
          <a:p>
            <a:pPr lvl="1"/>
            <a:r>
              <a:rPr lang="en-US" dirty="0" smtClean="0"/>
              <a:t>Test states have experience with large test decks and specific materials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Personnel available for scheduled audits</a:t>
            </a:r>
          </a:p>
          <a:p>
            <a:pPr lvl="2"/>
            <a:r>
              <a:rPr lang="en-US" dirty="0" smtClean="0"/>
              <a:t>No time away from “regular” job</a:t>
            </a:r>
            <a:endParaRPr lang="en-US" dirty="0"/>
          </a:p>
        </p:txBody>
      </p:sp>
    </p:spTree>
  </p:cSld>
  <p:clrMapOvr>
    <a:masterClrMapping/>
  </p:clrMapOvr>
  <p:transition advClick="0" advTm="16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4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57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88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111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6008" y="274638"/>
            <a:ext cx="7467600" cy="1143000"/>
          </a:xfrm>
        </p:spPr>
        <p:txBody>
          <a:bodyPr/>
          <a:lstStyle/>
          <a:p>
            <a:pPr algn="ctr"/>
            <a:r>
              <a:rPr lang="en-US" dirty="0" smtClean="0"/>
              <a:t>Potential Savings</a:t>
            </a:r>
            <a:endParaRPr lang="en-US" dirty="0"/>
          </a:p>
        </p:txBody>
      </p:sp>
      <p:pic>
        <p:nvPicPr>
          <p:cNvPr id="12" name="Picture 11" descr="oliver.png"/>
          <p:cNvPicPr>
            <a:picLocks noChangeAspect="1"/>
          </p:cNvPicPr>
          <p:nvPr/>
        </p:nvPicPr>
        <p:blipFill>
          <a:blip r:embed="rId3" cstate="print"/>
          <a:srcRect r="2400"/>
          <a:stretch>
            <a:fillRect/>
          </a:stretch>
        </p:blipFill>
        <p:spPr>
          <a:xfrm>
            <a:off x="1143000" y="1524000"/>
            <a:ext cx="6693408" cy="4114800"/>
          </a:xfrm>
          <a:prstGeom prst="rect">
            <a:avLst/>
          </a:prstGeom>
        </p:spPr>
      </p:pic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dirty="0" smtClean="0"/>
              <a:t>Savings to traveling public</a:t>
            </a:r>
          </a:p>
          <a:p>
            <a:endParaRPr lang="en-US" dirty="0" smtClean="0"/>
          </a:p>
          <a:p>
            <a:r>
              <a:rPr lang="en-US" dirty="0" smtClean="0"/>
              <a:t>May need less testing</a:t>
            </a:r>
          </a:p>
          <a:p>
            <a:endParaRPr lang="en-US" dirty="0" smtClean="0"/>
          </a:p>
          <a:p>
            <a:r>
              <a:rPr lang="en-US" dirty="0" smtClean="0"/>
              <a:t>Competition may lower costs</a:t>
            </a:r>
          </a:p>
          <a:p>
            <a:pPr lvl="1"/>
            <a:r>
              <a:rPr lang="en-US" dirty="0" smtClean="0"/>
              <a:t>LA 2011 – app. 3000 lane miles striped</a:t>
            </a:r>
          </a:p>
          <a:p>
            <a:pPr lvl="1"/>
            <a:r>
              <a:rPr lang="en-US" dirty="0" smtClean="0"/>
              <a:t>5% price reduction = $225,000 saved</a:t>
            </a:r>
          </a:p>
          <a:p>
            <a:pPr lvl="2">
              <a:buNone/>
            </a:pPr>
            <a:endParaRPr lang="en-US" dirty="0"/>
          </a:p>
        </p:txBody>
      </p:sp>
    </p:spTree>
  </p:cSld>
  <p:clrMapOvr>
    <a:masterClrMapping/>
  </p:clrMapOvr>
  <p:transition advClick="0" advTm="12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8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7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9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39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9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6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9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6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9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6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9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5000" y="304800"/>
            <a:ext cx="5257800" cy="838200"/>
          </a:xfrm>
        </p:spPr>
        <p:txBody>
          <a:bodyPr>
            <a:normAutofit/>
          </a:bodyPr>
          <a:lstStyle/>
          <a:p>
            <a:r>
              <a:rPr lang="en-US" sz="3700" dirty="0" smtClean="0"/>
              <a:t>PIPE stiffness test</a:t>
            </a:r>
            <a:endParaRPr lang="en-US" sz="3700" dirty="0"/>
          </a:p>
        </p:txBody>
      </p:sp>
      <p:pic>
        <p:nvPicPr>
          <p:cNvPr id="4" name="Content Placeholder 3" descr="PipeStiffnessTest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066800" y="1143000"/>
            <a:ext cx="7010400" cy="5029200"/>
          </a:xfrm>
        </p:spPr>
      </p:pic>
    </p:spTree>
  </p:cSld>
  <p:clrMapOvr>
    <a:masterClrMapping/>
  </p:clrMapOvr>
  <p:transition spd="med" advClick="0" advTm="35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NucorSteelPlant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066800" y="1143000"/>
            <a:ext cx="7010400" cy="5029200"/>
          </a:xfr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609600" y="304800"/>
            <a:ext cx="81534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700" dirty="0" smtClean="0">
                <a:latin typeface="+mj-lt"/>
                <a:ea typeface="+mj-ea"/>
                <a:cs typeface="+mj-cs"/>
              </a:rPr>
              <a:t>REBAR test for tensile strength</a:t>
            </a:r>
            <a:endParaRPr kumimoji="0" lang="en-US" sz="37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ransition spd="med" advClick="0" advTm="4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57200" y="304800"/>
            <a:ext cx="8229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7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Geotextile</a:t>
            </a:r>
            <a:r>
              <a:rPr kumimoji="0" lang="en-US" sz="37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Audits</a:t>
            </a:r>
            <a:endParaRPr kumimoji="0" lang="en-US" sz="37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6" name="Picture 5" descr="GTX-fabric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5400000">
            <a:off x="2088894" y="125671"/>
            <a:ext cx="5024437" cy="7068626"/>
          </a:xfrm>
          <a:prstGeom prst="rect">
            <a:avLst/>
          </a:prstGeom>
        </p:spPr>
      </p:pic>
    </p:spTree>
  </p:cSld>
  <p:clrMapOvr>
    <a:masterClrMapping/>
  </p:clrMapOvr>
  <p:transition spd="med" advClick="0" advTm="35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85800" y="381000"/>
            <a:ext cx="7620000" cy="175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85750">
              <a:spcBef>
                <a:spcPct val="20000"/>
              </a:spcBef>
              <a:defRPr/>
            </a:pPr>
            <a:r>
              <a:rPr lang="en-US" sz="4400" b="1" dirty="0" smtClean="0">
                <a:solidFill>
                  <a:prstClr val="black"/>
                </a:solidFill>
                <a:latin typeface="Arial"/>
                <a:ea typeface="Arial"/>
                <a:cs typeface="+mj-cs"/>
              </a:rPr>
              <a:t>Consider the Intangibles</a:t>
            </a:r>
            <a:endParaRPr kumimoji="0" lang="en-US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/>
              <a:ea typeface="Arial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3200" dirty="0" smtClean="0"/>
              <a:t>Without NTPEP, States could:</a:t>
            </a:r>
            <a:endParaRPr kumimoji="0" lang="en-US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777239" y="2472153"/>
            <a:ext cx="752856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2800" b="1" dirty="0" smtClean="0">
                <a:solidFill>
                  <a:srgbClr val="FF0000"/>
                </a:solidFill>
              </a:rPr>
              <a:t>- BUT</a:t>
            </a:r>
            <a:r>
              <a:rPr lang="en-US" sz="2800" dirty="0" smtClean="0">
                <a:solidFill>
                  <a:srgbClr val="FF0000"/>
                </a:solidFill>
              </a:rPr>
              <a:t> </a:t>
            </a:r>
            <a:r>
              <a:rPr lang="en-US" sz="2800" dirty="0">
                <a:solidFill>
                  <a:srgbClr val="FF0000"/>
                </a:solidFill>
              </a:rPr>
              <a:t>multiple work zones = costs and hazards</a:t>
            </a:r>
          </a:p>
        </p:txBody>
      </p:sp>
      <p:sp>
        <p:nvSpPr>
          <p:cNvPr id="5" name="Rectangle 4"/>
          <p:cNvSpPr/>
          <p:nvPr/>
        </p:nvSpPr>
        <p:spPr>
          <a:xfrm>
            <a:off x="799982" y="3794760"/>
            <a:ext cx="773441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2800" dirty="0" smtClean="0">
                <a:solidFill>
                  <a:srgbClr val="FF0000"/>
                </a:solidFill>
              </a:rPr>
              <a:t>-Better </a:t>
            </a:r>
            <a:r>
              <a:rPr lang="en-US" sz="2800" dirty="0">
                <a:solidFill>
                  <a:srgbClr val="FF0000"/>
                </a:solidFill>
              </a:rPr>
              <a:t>cost efficiency, </a:t>
            </a:r>
            <a:r>
              <a:rPr lang="en-US" sz="2800" b="1" dirty="0">
                <a:solidFill>
                  <a:srgbClr val="FF0000"/>
                </a:solidFill>
              </a:rPr>
              <a:t>BUT</a:t>
            </a:r>
            <a:r>
              <a:rPr lang="en-US" sz="2800" dirty="0">
                <a:solidFill>
                  <a:srgbClr val="FF0000"/>
                </a:solidFill>
              </a:rPr>
              <a:t> delays</a:t>
            </a:r>
          </a:p>
        </p:txBody>
      </p:sp>
      <p:sp>
        <p:nvSpPr>
          <p:cNvPr id="6" name="Rectangle 5"/>
          <p:cNvSpPr/>
          <p:nvPr/>
        </p:nvSpPr>
        <p:spPr>
          <a:xfrm>
            <a:off x="799982" y="5181600"/>
            <a:ext cx="674381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2800" dirty="0">
                <a:solidFill>
                  <a:srgbClr val="FF0000"/>
                </a:solidFill>
              </a:rPr>
              <a:t>- HOPE FOR THE BEST!</a:t>
            </a:r>
          </a:p>
        </p:txBody>
      </p:sp>
      <p:sp>
        <p:nvSpPr>
          <p:cNvPr id="7" name="Rectangle 6"/>
          <p:cNvSpPr/>
          <p:nvPr/>
        </p:nvSpPr>
        <p:spPr>
          <a:xfrm>
            <a:off x="685800" y="3271540"/>
            <a:ext cx="8763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/>
              <a:t>2) Wait </a:t>
            </a:r>
            <a:r>
              <a:rPr lang="en-US" sz="2800" dirty="0"/>
              <a:t>for enough submittals</a:t>
            </a:r>
          </a:p>
        </p:txBody>
      </p:sp>
      <p:sp>
        <p:nvSpPr>
          <p:cNvPr id="8" name="Rectangle 7"/>
          <p:cNvSpPr/>
          <p:nvPr/>
        </p:nvSpPr>
        <p:spPr>
          <a:xfrm>
            <a:off x="685799" y="4658380"/>
            <a:ext cx="714756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/>
              <a:t>3) Skip </a:t>
            </a:r>
            <a:r>
              <a:rPr lang="en-US" sz="2800" dirty="0"/>
              <a:t>the field test</a:t>
            </a:r>
          </a:p>
        </p:txBody>
      </p:sp>
      <p:sp>
        <p:nvSpPr>
          <p:cNvPr id="9" name="Rectangle 8"/>
          <p:cNvSpPr/>
          <p:nvPr/>
        </p:nvSpPr>
        <p:spPr>
          <a:xfrm>
            <a:off x="685799" y="1948933"/>
            <a:ext cx="733809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/>
              <a:t>1) Test </a:t>
            </a:r>
            <a:r>
              <a:rPr lang="en-US" sz="2800" dirty="0"/>
              <a:t>products only when submitted </a:t>
            </a:r>
          </a:p>
        </p:txBody>
      </p:sp>
    </p:spTree>
  </p:cSld>
  <p:clrMapOvr>
    <a:masterClrMapping/>
  </p:clrMapOvr>
  <p:transition advClick="0" advTm="85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1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1" nodeType="withEffect">
                                  <p:stCondLst>
                                    <p:cond delay="37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53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1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" grpId="1"/>
      <p:bldP spid="5" grpId="1"/>
      <p:bldP spid="6" grpId="1"/>
      <p:bldP spid="7" grpId="0"/>
      <p:bldP spid="8" grpId="0"/>
      <p:bldP spid="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2743200"/>
            <a:ext cx="7467600" cy="1143000"/>
          </a:xfrm>
        </p:spPr>
        <p:txBody>
          <a:bodyPr>
            <a:normAutofit fontScale="90000"/>
          </a:bodyPr>
          <a:lstStyle/>
          <a:p>
            <a:r>
              <a:rPr lang="en-US" sz="6700" spc="300" dirty="0" smtClean="0"/>
              <a:t>Value Added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4114800" y="228600"/>
            <a:ext cx="35052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800" u="none" strike="noStrike" kern="2400" cap="none" spc="-10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Arial"/>
                <a:cs typeface="+mj-cs"/>
              </a:rPr>
              <a:t>BRINGS YOU</a:t>
            </a:r>
            <a:endParaRPr kumimoji="0" lang="en-US" sz="3800" u="none" strike="noStrike" kern="2400" cap="none" spc="-100" normalizeH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/>
              <a:ea typeface="Arial"/>
              <a:cs typeface="+mj-cs"/>
            </a:endParaRPr>
          </a:p>
        </p:txBody>
      </p:sp>
      <p:pic>
        <p:nvPicPr>
          <p:cNvPr id="8" name="Picture 7" descr="NTPEP-logo-wo-text.gif"/>
          <p:cNvPicPr>
            <a:picLocks noChangeAspect="1"/>
          </p:cNvPicPr>
          <p:nvPr/>
        </p:nvPicPr>
        <p:blipFill>
          <a:blip r:embed="rId3" cstate="print">
            <a:lum contrast="10000"/>
          </a:blip>
          <a:stretch>
            <a:fillRect/>
          </a:stretch>
        </p:blipFill>
        <p:spPr>
          <a:xfrm>
            <a:off x="1447800" y="-228600"/>
            <a:ext cx="3054218" cy="2514600"/>
          </a:xfrm>
          <a:prstGeom prst="rect">
            <a:avLst/>
          </a:prstGeom>
        </p:spPr>
      </p:pic>
    </p:spTree>
  </p:cSld>
  <p:clrMapOvr>
    <a:masterClrMapping/>
  </p:clrMapOvr>
  <p:transition advClick="0" advTm="5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228600"/>
            <a:ext cx="7010400" cy="1096962"/>
          </a:xfrm>
        </p:spPr>
        <p:txBody>
          <a:bodyPr>
            <a:normAutofit/>
          </a:bodyPr>
          <a:lstStyle/>
          <a:p>
            <a:r>
              <a:rPr lang="en-US" dirty="0" smtClean="0"/>
              <a:t>Confidence in your materials</a:t>
            </a:r>
            <a:endParaRPr lang="en-US" dirty="0"/>
          </a:p>
        </p:txBody>
      </p:sp>
      <p:pic>
        <p:nvPicPr>
          <p:cNvPr id="8" name="Picture 2" descr="C:\Documents and Settings\lindsaybrown\My Documents\My Pictures\Picture 030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95400" y="1295400"/>
            <a:ext cx="6339417" cy="4754563"/>
          </a:xfrm>
          <a:prstGeom prst="rect">
            <a:avLst/>
          </a:prstGeom>
          <a:noFill/>
        </p:spPr>
      </p:pic>
      <p:pic>
        <p:nvPicPr>
          <p:cNvPr id="4" name="Content Placeholder 4" descr="Geosynthetic close up BW.jp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 rot="5400000">
            <a:off x="2211575" y="379224"/>
            <a:ext cx="4800601" cy="6632954"/>
          </a:xfrm>
        </p:spPr>
      </p:pic>
    </p:spTree>
  </p:cSld>
  <p:clrMapOvr>
    <a:masterClrMapping/>
  </p:clrMapOvr>
  <mc:AlternateContent>
    <mc:Choice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c="http://schemas.openxmlformats.org/markup-compatibility/2006" xmlns:mv="urn:schemas-microsoft-com:mac:vml" Requires="p14">
      <p:transition spd="med" p14:dur="700" advClick="0" advTm="6000">
        <p:fade/>
      </p:transition>
    </mc:Choice>
    <mc:Fallback>
      <p:transition spd="med" advClick="0" advTm="6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8" presetClass="exit" presetSubtype="16" fill="hold" nodeType="withEffect">
                                  <p:stCondLst>
                                    <p:cond delay="3800"/>
                                  </p:stCondLst>
                                  <p:childTnLst>
                                    <p:animEffect transition="out" filter="diamond(in)">
                                      <p:cBhvr>
                                        <p:cTn id="15" dur="12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11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M:\PhotoDisc-StockArt\1427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0" y="0"/>
            <a:ext cx="4572000" cy="6925235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295400"/>
            <a:ext cx="4495800" cy="4114800"/>
          </a:xfrm>
        </p:spPr>
        <p:txBody>
          <a:bodyPr/>
          <a:lstStyle/>
          <a:p>
            <a:r>
              <a:rPr lang="en-US" dirty="0" smtClean="0"/>
              <a:t>Quality</a:t>
            </a:r>
            <a:br>
              <a:rPr lang="en-US" dirty="0" smtClean="0"/>
            </a:br>
            <a:r>
              <a:rPr lang="en-US" dirty="0" smtClean="0"/>
              <a:t>Control</a:t>
            </a:r>
            <a:br>
              <a:rPr lang="en-US" dirty="0" smtClean="0"/>
            </a:br>
            <a:r>
              <a:rPr lang="en-US" dirty="0" smtClean="0"/>
              <a:t>Audits</a:t>
            </a:r>
            <a:endParaRPr lang="en-US" dirty="0"/>
          </a:p>
        </p:txBody>
      </p:sp>
      <p:pic>
        <p:nvPicPr>
          <p:cNvPr id="5" name="Picture 4" descr="NTPEP-logo-wo-text.gif"/>
          <p:cNvPicPr>
            <a:picLocks noChangeAspect="1"/>
          </p:cNvPicPr>
          <p:nvPr/>
        </p:nvPicPr>
        <p:blipFill>
          <a:blip r:embed="rId3" cstate="print">
            <a:lum contrast="10000"/>
          </a:blip>
          <a:stretch>
            <a:fillRect/>
          </a:stretch>
        </p:blipFill>
        <p:spPr>
          <a:xfrm>
            <a:off x="152400" y="0"/>
            <a:ext cx="2978018" cy="2590800"/>
          </a:xfrm>
          <a:prstGeom prst="rect">
            <a:avLst/>
          </a:prstGeom>
        </p:spPr>
      </p:pic>
    </p:spTree>
  </p:cSld>
  <p:clrMapOvr>
    <a:masterClrMapping/>
  </p:clrMapOvr>
  <p:transition advClick="0" advTm="6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icture4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581400" y="1371600"/>
            <a:ext cx="1761598" cy="1761598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  <a:reflection blurRad="6350" stA="50000" endA="295" endPos="92000" dist="101600" dir="5400000" sy="-100000" algn="bl" rotWithShape="0"/>
          </a:effectLst>
        </p:spPr>
      </p:pic>
      <p:sp>
        <p:nvSpPr>
          <p:cNvPr id="6" name="Rectangle 5"/>
          <p:cNvSpPr/>
          <p:nvPr/>
        </p:nvSpPr>
        <p:spPr>
          <a:xfrm>
            <a:off x="609600" y="3581400"/>
            <a:ext cx="7848599" cy="1077218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r>
              <a:rPr lang="en-US" sz="2800" dirty="0" smtClean="0"/>
              <a:t>in the Lead State role</a:t>
            </a:r>
          </a:p>
        </p:txBody>
      </p:sp>
      <p:sp>
        <p:nvSpPr>
          <p:cNvPr id="7" name="Rectangle 6"/>
          <p:cNvSpPr/>
          <p:nvPr/>
        </p:nvSpPr>
        <p:spPr>
          <a:xfrm>
            <a:off x="609600" y="4876800"/>
            <a:ext cx="754630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/>
              <a:t>conducting testing for Sign Sheeting Materials and Pavement Marking Materials </a:t>
            </a:r>
          </a:p>
          <a:p>
            <a:endParaRPr lang="en-US" sz="2800" dirty="0" smtClean="0"/>
          </a:p>
        </p:txBody>
      </p:sp>
      <p:grpSp>
        <p:nvGrpSpPr>
          <p:cNvPr id="12" name="Group 11"/>
          <p:cNvGrpSpPr/>
          <p:nvPr/>
        </p:nvGrpSpPr>
        <p:grpSpPr>
          <a:xfrm>
            <a:off x="381000" y="0"/>
            <a:ext cx="7696200" cy="1752600"/>
            <a:chOff x="381000" y="0"/>
            <a:chExt cx="7696200" cy="1752600"/>
          </a:xfrm>
        </p:grpSpPr>
        <p:sp>
          <p:nvSpPr>
            <p:cNvPr id="9" name="TextBox 8"/>
            <p:cNvSpPr txBox="1"/>
            <p:nvPr/>
          </p:nvSpPr>
          <p:spPr>
            <a:xfrm>
              <a:off x="381000" y="533400"/>
              <a:ext cx="7696200" cy="800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/>
                <a:t>LA DOTD involved with                       since the 1990’s</a:t>
              </a:r>
            </a:p>
            <a:p>
              <a:pPr algn="ctr"/>
              <a:endParaRPr lang="en-US" dirty="0"/>
            </a:p>
          </p:txBody>
        </p:sp>
        <p:pic>
          <p:nvPicPr>
            <p:cNvPr id="11" name="Picture 10" descr="NTPEP-logo-wo-text.gif"/>
            <p:cNvPicPr>
              <a:picLocks noChangeAspect="1"/>
            </p:cNvPicPr>
            <p:nvPr/>
          </p:nvPicPr>
          <p:blipFill>
            <a:blip r:embed="rId3" cstate="print">
              <a:lum contrast="10000"/>
            </a:blip>
            <a:stretch>
              <a:fillRect/>
            </a:stretch>
          </p:blipFill>
          <p:spPr>
            <a:xfrm>
              <a:off x="3733800" y="0"/>
              <a:ext cx="2066088" cy="1752600"/>
            </a:xfrm>
            <a:prstGeom prst="rect">
              <a:avLst/>
            </a:prstGeom>
          </p:spPr>
        </p:pic>
      </p:grpSp>
    </p:spTree>
  </p:cSld>
  <p:clrMapOvr>
    <a:masterClrMapping/>
  </p:clrMapOvr>
  <p:transition advClick="0" advTm="13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7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9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28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27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10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2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26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1" nodeType="withEffect">
                                  <p:stCondLst>
                                    <p:cond delay="9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2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2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11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1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12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7" grpId="0"/>
      <p:bldP spid="7" grpId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Picture4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14400" y="304800"/>
            <a:ext cx="1066800" cy="1066800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  <a:reflection blurRad="6350" stA="50000" endA="295" endPos="92000" dist="101600" dir="5400000" sy="-100000" algn="bl" rotWithShape="0"/>
          </a:effectLst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609600" y="25939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Value Added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322603824"/>
              </p:ext>
            </p:extLst>
          </p:nvPr>
        </p:nvGraphicFramePr>
        <p:xfrm>
          <a:off x="914400" y="1402716"/>
          <a:ext cx="7269480" cy="44653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2195"/>
                <a:gridCol w="1312545"/>
                <a:gridCol w="2322195"/>
                <a:gridCol w="1312545"/>
              </a:tblGrid>
              <a:tr h="540160">
                <a:tc gridSpan="4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i="0" dirty="0" smtClean="0"/>
                        <a:t>Potential Product &amp; Average</a:t>
                      </a:r>
                      <a:r>
                        <a:rPr lang="en-US" sz="2400" b="1" i="0" baseline="0" dirty="0" smtClean="0"/>
                        <a:t> Yearly Savings</a:t>
                      </a:r>
                      <a:endParaRPr lang="en-US" sz="2400" b="1" i="0" dirty="0" smtClean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32128">
                <a:tc>
                  <a:txBody>
                    <a:bodyPr/>
                    <a:lstStyle/>
                    <a:p>
                      <a:r>
                        <a:rPr lang="en-US" b="1" dirty="0" smtClean="0"/>
                        <a:t>SSM (w/ field)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$   5,760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PIPE (w/ audit)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$ 29,750</a:t>
                      </a:r>
                      <a:endParaRPr lang="en-US" b="1" dirty="0"/>
                    </a:p>
                  </a:txBody>
                  <a:tcPr/>
                </a:tc>
              </a:tr>
              <a:tr h="432128">
                <a:tc>
                  <a:txBody>
                    <a:bodyPr/>
                    <a:lstStyle/>
                    <a:p>
                      <a:r>
                        <a:rPr lang="en-US" b="1" dirty="0" smtClean="0"/>
                        <a:t>PMM (w/ field)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$   5,600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TTCD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$   5,700</a:t>
                      </a:r>
                      <a:endParaRPr lang="en-US" b="1" dirty="0"/>
                    </a:p>
                  </a:txBody>
                  <a:tcPr/>
                </a:tc>
              </a:tr>
              <a:tr h="432128">
                <a:tc>
                  <a:txBody>
                    <a:bodyPr/>
                    <a:lstStyle/>
                    <a:p>
                      <a:r>
                        <a:rPr lang="en-US" b="1" dirty="0" smtClean="0"/>
                        <a:t>GTX (w/ audit)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$ 21,600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RSCP (w/ field)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$   4,500</a:t>
                      </a:r>
                      <a:endParaRPr lang="en-US" b="1" dirty="0"/>
                    </a:p>
                  </a:txBody>
                  <a:tcPr/>
                </a:tc>
              </a:tr>
              <a:tr h="432128">
                <a:tc>
                  <a:txBody>
                    <a:bodyPr/>
                    <a:lstStyle/>
                    <a:p>
                      <a:r>
                        <a:rPr lang="en-US" b="1" dirty="0" smtClean="0"/>
                        <a:t>JS (w/ field)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$   4,500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CCC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$      200</a:t>
                      </a:r>
                      <a:endParaRPr lang="en-US" b="1" dirty="0"/>
                    </a:p>
                  </a:txBody>
                  <a:tcPr/>
                </a:tc>
              </a:tr>
              <a:tr h="432128">
                <a:tc>
                  <a:txBody>
                    <a:bodyPr/>
                    <a:lstStyle/>
                    <a:p>
                      <a:r>
                        <a:rPr lang="en-US" b="1" dirty="0" smtClean="0"/>
                        <a:t>RPM (w/ field)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$   5,090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REBAR (w/ audit)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$ 65,450</a:t>
                      </a:r>
                      <a:endParaRPr lang="en-US" b="1" dirty="0"/>
                    </a:p>
                  </a:txBody>
                  <a:tcPr/>
                </a:tc>
              </a:tr>
              <a:tr h="432128">
                <a:tc>
                  <a:txBody>
                    <a:bodyPr/>
                    <a:lstStyle/>
                    <a:p>
                      <a:r>
                        <a:rPr lang="en-US" b="1" dirty="0" smtClean="0"/>
                        <a:t>SSC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$ 31,920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ARA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$   7,600</a:t>
                      </a:r>
                    </a:p>
                  </a:txBody>
                  <a:tcPr/>
                </a:tc>
              </a:tr>
              <a:tr h="432128">
                <a:tc>
                  <a:txBody>
                    <a:bodyPr/>
                    <a:lstStyle/>
                    <a:p>
                      <a:r>
                        <a:rPr lang="en-US" b="1" dirty="0" smtClean="0"/>
                        <a:t>CADD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$   2,520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CS (w/ field)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$   4,350</a:t>
                      </a:r>
                      <a:endParaRPr lang="en-US" b="1" dirty="0"/>
                    </a:p>
                  </a:txBody>
                  <a:tcPr/>
                </a:tc>
              </a:tr>
              <a:tr h="432128"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/>
                </a:tc>
              </a:tr>
              <a:tr h="468138">
                <a:tc>
                  <a:txBody>
                    <a:bodyPr/>
                    <a:lstStyle/>
                    <a:p>
                      <a:r>
                        <a:rPr lang="en-US" sz="2000" b="1" dirty="0" smtClean="0"/>
                        <a:t>Total</a:t>
                      </a:r>
                      <a:endParaRPr lang="en-US" sz="2000" b="1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en-US" sz="2000" b="1" dirty="0" smtClean="0"/>
                        <a:t>$194,540</a:t>
                      </a:r>
                      <a:endParaRPr lang="en-US" sz="20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b="1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10" name="Straight Arrow Connector 9"/>
          <p:cNvCxnSpPr/>
          <p:nvPr/>
        </p:nvCxnSpPr>
        <p:spPr>
          <a:xfrm flipH="1" flipV="1">
            <a:off x="4191000" y="3075368"/>
            <a:ext cx="762000" cy="685800"/>
          </a:xfrm>
          <a:prstGeom prst="straightConnector1">
            <a:avLst/>
          </a:prstGeom>
          <a:ln w="57150">
            <a:solidFill>
              <a:srgbClr val="1119A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316153059"/>
      </p:ext>
    </p:extLst>
  </p:cSld>
  <p:clrMapOvr>
    <a:masterClrMapping/>
  </p:clrMapOvr>
  <mc:AlternateContent>
    <mc:Choice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c="http://schemas.openxmlformats.org/markup-compatibility/2006" xmlns:mv="urn:schemas-microsoft-com:mac:vml" Requires="p14">
      <p:transition spd="slow" p14:dur="2000" advClick="0" advTm="9000"/>
    </mc:Choice>
    <mc:Fallback>
      <p:transition spd="slow" advClick="0" advTm="9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" presetClass="entr" presetSubtype="16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" dur="6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6" fill="hold" nodeType="withEffect">
                                  <p:stCondLst>
                                    <p:cond delay="3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nodeType="withEffect">
                                  <p:stCondLst>
                                    <p:cond delay="5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4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Documents and Settings\lindsaybrown\My Documents\My Pictures\NucorSteelPlant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95400" y="1295400"/>
            <a:ext cx="6351523" cy="4724400"/>
          </a:xfrm>
          <a:prstGeom prst="rect">
            <a:avLst/>
          </a:prstGeom>
          <a:noFill/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Confidence in Evaluations</a:t>
            </a:r>
            <a:endParaRPr lang="en-US" dirty="0"/>
          </a:p>
        </p:txBody>
      </p:sp>
    </p:spTree>
  </p:cSld>
  <p:clrMapOvr>
    <a:masterClrMapping/>
  </p:clrMapOvr>
  <p:transition advClick="0" advTm="6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609600" y="457200"/>
            <a:ext cx="7543800" cy="1143000"/>
            <a:chOff x="609600" y="457200"/>
            <a:chExt cx="7543800" cy="1143000"/>
          </a:xfrm>
        </p:grpSpPr>
        <p:pic>
          <p:nvPicPr>
            <p:cNvPr id="15" name="Picture 14" descr="NTPEP logo 2010.jp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81600" y="457200"/>
              <a:ext cx="2971800" cy="1143000"/>
            </a:xfrm>
            <a:prstGeom prst="rect">
              <a:avLst/>
            </a:prstGeom>
          </p:spPr>
        </p:pic>
        <p:sp>
          <p:nvSpPr>
            <p:cNvPr id="16" name="Title 1"/>
            <p:cNvSpPr txBox="1">
              <a:spLocks/>
            </p:cNvSpPr>
            <p:nvPr/>
          </p:nvSpPr>
          <p:spPr>
            <a:xfrm>
              <a:off x="609600" y="533400"/>
              <a:ext cx="4495800" cy="980048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fontScale="82500" lnSpcReduction="10000"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5400" spc="300" dirty="0" smtClean="0">
                  <a:latin typeface="Arial"/>
                  <a:ea typeface="Arial"/>
                </a:rPr>
                <a:t>BENEFITS OF  </a:t>
              </a:r>
              <a:endParaRPr lang="en-US" sz="5400" spc="300" dirty="0">
                <a:latin typeface="Arial"/>
                <a:ea typeface="Arial"/>
              </a:endParaRPr>
            </a:p>
          </p:txBody>
        </p:sp>
      </p:grpSp>
      <p:sp>
        <p:nvSpPr>
          <p:cNvPr id="6" name="Content Placeholder 2"/>
          <p:cNvSpPr>
            <a:spLocks noGrp="1"/>
          </p:cNvSpPr>
          <p:nvPr>
            <p:ph type="subTitle" idx="1"/>
          </p:nvPr>
        </p:nvSpPr>
        <p:spPr>
          <a:xfrm>
            <a:off x="1371600" y="2514600"/>
            <a:ext cx="5105400" cy="685800"/>
          </a:xfrm>
        </p:spPr>
        <p:txBody>
          <a:bodyPr>
            <a:normAutofit/>
          </a:bodyPr>
          <a:lstStyle/>
          <a:p>
            <a:pPr algn="l">
              <a:buFont typeface="Arial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smtClean="0">
                <a:solidFill>
                  <a:prstClr val="black"/>
                </a:solidFill>
              </a:rPr>
              <a:t>Reliable results</a:t>
            </a:r>
            <a:endParaRPr lang="en-US" dirty="0" smtClean="0">
              <a:solidFill>
                <a:schemeClr val="tx1"/>
              </a:solidFill>
            </a:endParaRPr>
          </a:p>
          <a:p>
            <a:pPr algn="l">
              <a:buFont typeface="Arial" pitchFamily="34" charset="0"/>
              <a:buChar char="•"/>
            </a:pPr>
            <a:endParaRPr lang="en-US" dirty="0" smtClean="0">
              <a:solidFill>
                <a:schemeClr val="tx1"/>
              </a:solidFill>
            </a:endParaRPr>
          </a:p>
          <a:p>
            <a:pPr algn="l">
              <a:buFont typeface="Arial" pitchFamily="34" charset="0"/>
              <a:buChar char="•"/>
            </a:pPr>
            <a:endParaRPr lang="en-US" dirty="0" smtClean="0">
              <a:solidFill>
                <a:schemeClr val="tx1"/>
              </a:solidFill>
            </a:endParaRPr>
          </a:p>
          <a:p>
            <a:pPr algn="l"/>
            <a:endParaRPr lang="en-US" dirty="0" smtClean="0">
              <a:solidFill>
                <a:schemeClr val="tx1"/>
              </a:solidFill>
            </a:endParaRPr>
          </a:p>
          <a:p>
            <a:endParaRPr lang="en-US" dirty="0" smtClean="0"/>
          </a:p>
          <a:p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  <p:pic>
        <p:nvPicPr>
          <p:cNvPr id="1026" name="Picture 2" descr="C:\Documents and Settings\lindsaybrown\Local Settings\Temporary Internet Files\Content.IE5\WOBJFWMP\MC910216326[1].png"/>
          <p:cNvPicPr>
            <a:picLocks noChangeAspect="1" noChangeArrowheads="1"/>
          </p:cNvPicPr>
          <p:nvPr/>
        </p:nvPicPr>
        <p:blipFill>
          <a:blip r:embed="rId3" cstate="print">
            <a:lum contrast="-10000"/>
          </a:blip>
          <a:srcRect/>
          <a:stretch>
            <a:fillRect/>
          </a:stretch>
        </p:blipFill>
        <p:spPr bwMode="auto">
          <a:xfrm>
            <a:off x="6934200" y="3733800"/>
            <a:ext cx="1433015" cy="1981200"/>
          </a:xfrm>
          <a:prstGeom prst="rect">
            <a:avLst/>
          </a:prstGeom>
          <a:noFill/>
        </p:spPr>
      </p:pic>
      <p:pic>
        <p:nvPicPr>
          <p:cNvPr id="1027" name="Picture 3" descr="C:\Documents and Settings\lindsaybrown\Local Settings\Temporary Internet Files\Content.IE5\WOBJFWMP\MC910216326[1].png"/>
          <p:cNvPicPr>
            <a:picLocks noChangeAspect="1" noChangeArrowheads="1"/>
          </p:cNvPicPr>
          <p:nvPr/>
        </p:nvPicPr>
        <p:blipFill>
          <a:blip r:embed="rId4" cstate="print">
            <a:lum contrast="-10000"/>
          </a:blip>
          <a:srcRect/>
          <a:stretch>
            <a:fillRect/>
          </a:stretch>
        </p:blipFill>
        <p:spPr bwMode="auto">
          <a:xfrm>
            <a:off x="4191000" y="4495800"/>
            <a:ext cx="457105" cy="631967"/>
          </a:xfrm>
          <a:prstGeom prst="rect">
            <a:avLst/>
          </a:prstGeom>
          <a:noFill/>
        </p:spPr>
      </p:pic>
      <p:pic>
        <p:nvPicPr>
          <p:cNvPr id="9" name="Picture 3" descr="C:\Documents and Settings\lindsaybrown\Local Settings\Temporary Internet Files\Content.IE5\WOBJFWMP\MC910216326[1].png"/>
          <p:cNvPicPr>
            <a:picLocks noChangeAspect="1" noChangeArrowheads="1"/>
          </p:cNvPicPr>
          <p:nvPr/>
        </p:nvPicPr>
        <p:blipFill>
          <a:blip r:embed="rId5" cstate="print">
            <a:lum contrast="-10000"/>
          </a:blip>
          <a:stretch>
            <a:fillRect/>
          </a:stretch>
        </p:blipFill>
        <p:spPr bwMode="auto">
          <a:xfrm>
            <a:off x="5334000" y="4267200"/>
            <a:ext cx="773121" cy="1068237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Rectangle 10"/>
          <p:cNvSpPr/>
          <p:nvPr/>
        </p:nvSpPr>
        <p:spPr>
          <a:xfrm>
            <a:off x="1371600" y="5486400"/>
            <a:ext cx="569098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3200" dirty="0" smtClean="0"/>
              <a:t> Save resources for better things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371600" y="3505200"/>
            <a:ext cx="520565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3200" dirty="0" smtClean="0"/>
              <a:t> Data just a mouse-click away</a:t>
            </a:r>
            <a:endParaRPr lang="en-US" sz="3000" dirty="0" smtClean="0"/>
          </a:p>
        </p:txBody>
      </p:sp>
      <p:sp>
        <p:nvSpPr>
          <p:cNvPr id="13" name="Rectangle 12"/>
          <p:cNvSpPr/>
          <p:nvPr/>
        </p:nvSpPr>
        <p:spPr>
          <a:xfrm>
            <a:off x="1371600" y="4495800"/>
            <a:ext cx="24384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3200" dirty="0" smtClean="0"/>
              <a:t> Real savings </a:t>
            </a:r>
          </a:p>
        </p:txBody>
      </p:sp>
    </p:spTree>
  </p:cSld>
  <p:clrMapOvr>
    <a:masterClrMapping/>
  </p:clrMapOvr>
  <p:transition advClick="0" advTm="13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withEffect">
                                  <p:stCondLst>
                                    <p:cond delay="1400"/>
                                  </p:stCondLst>
                                  <p:iterate type="lt">
                                    <p:tmPct val="8571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7" presetClass="entr" presetSubtype="0" fill="hold" grpId="0" nodeType="withEffect">
                                  <p:stCondLst>
                                    <p:cond delay="3500"/>
                                  </p:stCondLst>
                                  <p:iterate type="lt">
                                    <p:tmPct val="10204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2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7" presetClass="entr" presetSubtype="0" fill="hold" grpId="0" nodeType="withEffect">
                                  <p:stCondLst>
                                    <p:cond delay="6000"/>
                                  </p:stCondLst>
                                  <p:iterate type="lt">
                                    <p:tmPct val="16943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7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55" presetClass="entr" presetSubtype="0" fill="hold" nodeType="withEffect">
                                  <p:stCondLst>
                                    <p:cond delay="67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5" presetClass="entr" presetSubtype="0" fill="hold" nodeType="with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5" presetClass="entr" presetSubtype="0" fill="hold" nodeType="withEffect">
                                  <p:stCondLst>
                                    <p:cond delay="73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7" presetClass="entr" presetSubtype="0" fill="hold" grpId="0" nodeType="withEffect">
                                  <p:stCondLst>
                                    <p:cond delay="9500"/>
                                  </p:stCondLst>
                                  <p:iterate type="lt">
                                    <p:tmPct val="5926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3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11" grpId="0"/>
      <p:bldP spid="12" grpId="0"/>
      <p:bldP spid="13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1000" y="2057400"/>
            <a:ext cx="7970520" cy="1447800"/>
          </a:xfrm>
        </p:spPr>
        <p:txBody>
          <a:bodyPr>
            <a:noAutofit/>
          </a:bodyPr>
          <a:lstStyle/>
          <a:p>
            <a:r>
              <a:rPr lang="en-US" sz="4000" dirty="0" smtClean="0"/>
              <a:t>Special thanks to Jason Davis of </a:t>
            </a:r>
          </a:p>
          <a:p>
            <a:r>
              <a:rPr lang="en-US" sz="4000" dirty="0" smtClean="0"/>
              <a:t>Louisiana DOTD </a:t>
            </a:r>
            <a:endParaRPr lang="en-US" sz="4000" dirty="0"/>
          </a:p>
        </p:txBody>
      </p:sp>
      <p:sp>
        <p:nvSpPr>
          <p:cNvPr id="5" name="TextBox 4"/>
          <p:cNvSpPr txBox="1"/>
          <p:nvPr/>
        </p:nvSpPr>
        <p:spPr>
          <a:xfrm>
            <a:off x="640080" y="3733800"/>
            <a:ext cx="8305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pc="170" dirty="0" smtClean="0">
                <a:ea typeface="Arial"/>
              </a:rPr>
              <a:t>If you have questions, please contact:</a:t>
            </a:r>
          </a:p>
          <a:p>
            <a:pPr algn="ctr"/>
            <a:endParaRPr lang="en-US" sz="2400" spc="170" dirty="0" smtClean="0">
              <a:ea typeface="Arial"/>
            </a:endParaRPr>
          </a:p>
          <a:p>
            <a:r>
              <a:rPr lang="en-US" sz="2400" spc="170" dirty="0" smtClean="0">
                <a:ea typeface="Arial"/>
              </a:rPr>
              <a:t>Lindsay Brown </a:t>
            </a:r>
            <a:r>
              <a:rPr lang="en-US" sz="2400" spc="170" dirty="0" smtClean="0">
                <a:ea typeface="Arial"/>
                <a:hlinkClick r:id="rId2"/>
              </a:rPr>
              <a:t>Lindsay.Brown@aashto.org</a:t>
            </a:r>
            <a:endParaRPr lang="en-US" sz="2400" spc="170" dirty="0" smtClean="0">
              <a:ea typeface="Arial"/>
            </a:endParaRPr>
          </a:p>
          <a:p>
            <a:r>
              <a:rPr lang="en-US" sz="2400" spc="170" dirty="0" smtClean="0">
                <a:ea typeface="Arial"/>
              </a:rPr>
              <a:t>Evan Rothblatt </a:t>
            </a:r>
            <a:r>
              <a:rPr lang="en-US" sz="2400" spc="170" dirty="0" smtClean="0">
                <a:ea typeface="Arial"/>
                <a:hlinkClick r:id="rId3"/>
              </a:rPr>
              <a:t>erothblatt@aashto.org</a:t>
            </a:r>
            <a:r>
              <a:rPr lang="en-US" sz="2400" spc="170" dirty="0" smtClean="0">
                <a:ea typeface="Arial"/>
              </a:rPr>
              <a:t> </a:t>
            </a:r>
          </a:p>
          <a:p>
            <a:r>
              <a:rPr lang="en-US" sz="2400" spc="170" dirty="0" smtClean="0">
                <a:ea typeface="Arial"/>
              </a:rPr>
              <a:t>Katheryn Malusky </a:t>
            </a:r>
            <a:r>
              <a:rPr lang="en-US" sz="2400" spc="170" dirty="0" smtClean="0">
                <a:ea typeface="Arial"/>
                <a:hlinkClick r:id="rId4"/>
              </a:rPr>
              <a:t>kmalusky@aashto.org</a:t>
            </a:r>
            <a:r>
              <a:rPr lang="en-US" sz="2400" spc="170" dirty="0" smtClean="0">
                <a:ea typeface="Arial"/>
              </a:rPr>
              <a:t> </a:t>
            </a:r>
          </a:p>
          <a:p>
            <a:r>
              <a:rPr lang="en-US" sz="2400" spc="170" dirty="0" smtClean="0">
                <a:ea typeface="Arial"/>
              </a:rPr>
              <a:t>Greta Smith </a:t>
            </a:r>
            <a:r>
              <a:rPr lang="en-US" sz="2400" spc="170" dirty="0" smtClean="0">
                <a:ea typeface="Arial"/>
                <a:hlinkClick r:id="rId5"/>
              </a:rPr>
              <a:t>gsmith@aashto.org</a:t>
            </a:r>
            <a:r>
              <a:rPr lang="en-US" sz="2400" spc="170" dirty="0" smtClean="0">
                <a:ea typeface="Arial"/>
              </a:rPr>
              <a:t> </a:t>
            </a:r>
            <a:endParaRPr lang="en-US" sz="2400" spc="170" dirty="0">
              <a:ea typeface="Arial"/>
            </a:endParaRP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609600" y="533400"/>
            <a:ext cx="4495800" cy="980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spc="300" dirty="0" smtClean="0">
                <a:latin typeface="Arial"/>
                <a:ea typeface="Arial"/>
              </a:rPr>
              <a:t>BENEFITS OF  </a:t>
            </a:r>
            <a:endParaRPr lang="en-US" sz="5400" spc="300" dirty="0">
              <a:latin typeface="Arial"/>
              <a:ea typeface="Arial"/>
            </a:endParaRPr>
          </a:p>
        </p:txBody>
      </p:sp>
      <p:pic>
        <p:nvPicPr>
          <p:cNvPr id="7" name="Picture 6" descr="NTPEP logo 2010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181600" y="457200"/>
            <a:ext cx="2971800" cy="1143000"/>
          </a:xfrm>
          <a:prstGeom prst="rect">
            <a:avLst/>
          </a:prstGeom>
        </p:spPr>
      </p:pic>
    </p:spTree>
  </p:cSld>
  <p:clrMapOvr>
    <a:masterClrMapping/>
  </p:clrMapOvr>
  <mc:AlternateContent>
    <mc:Choice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c="http://schemas.openxmlformats.org/markup-compatibility/2006" xmlns:mv="urn:schemas-microsoft-com:mac:vml" Requires="p14">
      <p:transition spd="slow" p14:dur="3900" advClick="0" advTm="9000">
        <p14:glitter pattern="hexagon"/>
      </p:transition>
    </mc:Choice>
    <mc:Fallback>
      <p:transition spd="slow" advClick="0" advTm="9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7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1" uiExpand="1"/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Isosceles Triangle 17"/>
          <p:cNvSpPr/>
          <p:nvPr/>
        </p:nvSpPr>
        <p:spPr>
          <a:xfrm>
            <a:off x="6553200" y="4724400"/>
            <a:ext cx="76200" cy="7620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7" name="Content Placeholder 4" descr="USA52BlankBWPrint.jp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lum contrast="10000"/>
          </a:blip>
          <a:stretch>
            <a:fillRect/>
          </a:stretch>
        </p:blipFill>
        <p:spPr>
          <a:xfrm>
            <a:off x="990600" y="1447800"/>
            <a:ext cx="6939626" cy="4906963"/>
          </a:xfrm>
        </p:spPr>
      </p:pic>
      <p:pic>
        <p:nvPicPr>
          <p:cNvPr id="59" name="Picture 58" descr="Picture4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419600" y="3810000"/>
            <a:ext cx="762000" cy="762000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  <a:reflection blurRad="6350" stA="50000" endA="295" endPos="92000" dist="101600" dir="5400000" sy="-100000" algn="bl" rotWithShape="0"/>
          </a:effectLst>
        </p:spPr>
      </p:pic>
      <p:sp>
        <p:nvSpPr>
          <p:cNvPr id="58" name="Isosceles Triangle 57"/>
          <p:cNvSpPr/>
          <p:nvPr/>
        </p:nvSpPr>
        <p:spPr>
          <a:xfrm>
            <a:off x="5105400" y="4419600"/>
            <a:ext cx="228600" cy="22860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990600" y="-304800"/>
            <a:ext cx="7467600" cy="2438400"/>
            <a:chOff x="990600" y="-304800"/>
            <a:chExt cx="7467600" cy="2438400"/>
          </a:xfrm>
        </p:grpSpPr>
        <p:sp>
          <p:nvSpPr>
            <p:cNvPr id="11" name="Title 1"/>
            <p:cNvSpPr txBox="1">
              <a:spLocks/>
            </p:cNvSpPr>
            <p:nvPr/>
          </p:nvSpPr>
          <p:spPr>
            <a:xfrm>
              <a:off x="3657600" y="228600"/>
              <a:ext cx="4800600" cy="114300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800" u="none" strike="noStrike" kern="2800" cap="none" spc="-14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/>
                  <a:ea typeface="Arial"/>
                  <a:cs typeface="+mj-cs"/>
                </a:rPr>
                <a:t>POOLS RESOURCES</a:t>
              </a:r>
              <a:endParaRPr kumimoji="0" lang="en-US" sz="3800" u="none" strike="noStrike" kern="2800" cap="none" spc="-14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Arial"/>
                <a:cs typeface="+mj-cs"/>
              </a:endParaRPr>
            </a:p>
          </p:txBody>
        </p:sp>
        <p:pic>
          <p:nvPicPr>
            <p:cNvPr id="12" name="Picture 11" descr="NTPEP-logo-wo-text.gif"/>
            <p:cNvPicPr>
              <a:picLocks noChangeAspect="1"/>
            </p:cNvPicPr>
            <p:nvPr/>
          </p:nvPicPr>
          <p:blipFill>
            <a:blip r:embed="rId4" cstate="print">
              <a:lum contrast="10000"/>
            </a:blip>
            <a:stretch>
              <a:fillRect/>
            </a:stretch>
          </p:blipFill>
          <p:spPr>
            <a:xfrm>
              <a:off x="990600" y="-304800"/>
              <a:ext cx="3048000" cy="2438400"/>
            </a:xfrm>
            <a:prstGeom prst="rect">
              <a:avLst/>
            </a:prstGeom>
          </p:spPr>
        </p:pic>
      </p:grpSp>
    </p:spTree>
  </p:cSld>
  <p:clrMapOvr>
    <a:masterClrMapping/>
  </p:clrMapOvr>
  <p:transition advClick="0" advTm="5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mph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7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7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" dur="7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4" presetClass="entr" presetSubtype="16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1" dur="13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USA52BlankBWPrint.jp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lum contrast="10000"/>
          </a:blip>
          <a:stretch>
            <a:fillRect/>
          </a:stretch>
        </p:blipFill>
        <p:spPr>
          <a:xfrm>
            <a:off x="990600" y="1447800"/>
            <a:ext cx="6934200" cy="4906963"/>
          </a:xfrm>
        </p:spPr>
      </p:pic>
      <p:sp>
        <p:nvSpPr>
          <p:cNvPr id="50" name="Isosceles Triangle 49"/>
          <p:cNvSpPr/>
          <p:nvPr/>
        </p:nvSpPr>
        <p:spPr>
          <a:xfrm>
            <a:off x="2895600" y="2133600"/>
            <a:ext cx="300446" cy="22302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Isosceles Triangle 146"/>
          <p:cNvSpPr/>
          <p:nvPr/>
        </p:nvSpPr>
        <p:spPr>
          <a:xfrm>
            <a:off x="2438400" y="5334000"/>
            <a:ext cx="300446" cy="22302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9" name="Group 68"/>
          <p:cNvGrpSpPr/>
          <p:nvPr/>
        </p:nvGrpSpPr>
        <p:grpSpPr>
          <a:xfrm>
            <a:off x="3048000" y="3886200"/>
            <a:ext cx="1752600" cy="817756"/>
            <a:chOff x="1030877" y="2557346"/>
            <a:chExt cx="1952898" cy="817756"/>
          </a:xfrm>
        </p:grpSpPr>
        <p:sp>
          <p:nvSpPr>
            <p:cNvPr id="148" name="Isosceles Triangle 147"/>
            <p:cNvSpPr/>
            <p:nvPr/>
          </p:nvSpPr>
          <p:spPr>
            <a:xfrm>
              <a:off x="1030877" y="2557346"/>
              <a:ext cx="300446" cy="223024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Isosceles Triangle 151"/>
            <p:cNvSpPr/>
            <p:nvPr/>
          </p:nvSpPr>
          <p:spPr>
            <a:xfrm>
              <a:off x="2683329" y="3152078"/>
              <a:ext cx="300446" cy="223024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1752600" y="1905000"/>
            <a:ext cx="5595257" cy="2800350"/>
            <a:chOff x="1295400" y="1828800"/>
            <a:chExt cx="6527800" cy="3054928"/>
          </a:xfrm>
        </p:grpSpPr>
        <p:sp>
          <p:nvSpPr>
            <p:cNvPr id="11" name="Isosceles Triangle 10"/>
            <p:cNvSpPr/>
            <p:nvPr/>
          </p:nvSpPr>
          <p:spPr>
            <a:xfrm>
              <a:off x="5473700" y="4405746"/>
              <a:ext cx="304800" cy="228600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Isosceles Triangle 14"/>
            <p:cNvSpPr/>
            <p:nvPr/>
          </p:nvSpPr>
          <p:spPr>
            <a:xfrm>
              <a:off x="4673600" y="2909455"/>
              <a:ext cx="304800" cy="228600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Isosceles Triangle 25"/>
            <p:cNvSpPr/>
            <p:nvPr/>
          </p:nvSpPr>
          <p:spPr>
            <a:xfrm>
              <a:off x="1295400" y="1828800"/>
              <a:ext cx="304800" cy="228600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Isosceles Triangle 28"/>
            <p:cNvSpPr/>
            <p:nvPr/>
          </p:nvSpPr>
          <p:spPr>
            <a:xfrm>
              <a:off x="5829300" y="3075709"/>
              <a:ext cx="304800" cy="228600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Isosceles Triangle 34"/>
            <p:cNvSpPr/>
            <p:nvPr/>
          </p:nvSpPr>
          <p:spPr>
            <a:xfrm>
              <a:off x="1295400" y="3075709"/>
              <a:ext cx="304800" cy="228600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Isosceles Triangle 36"/>
            <p:cNvSpPr/>
            <p:nvPr/>
          </p:nvSpPr>
          <p:spPr>
            <a:xfrm>
              <a:off x="2895600" y="2743200"/>
              <a:ext cx="304800" cy="228600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Isosceles Triangle 38"/>
            <p:cNvSpPr/>
            <p:nvPr/>
          </p:nvSpPr>
          <p:spPr>
            <a:xfrm>
              <a:off x="7518400" y="1995055"/>
              <a:ext cx="304800" cy="228600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Isosceles Triangle 39"/>
            <p:cNvSpPr/>
            <p:nvPr/>
          </p:nvSpPr>
          <p:spPr>
            <a:xfrm>
              <a:off x="6718300" y="3075709"/>
              <a:ext cx="304800" cy="228600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Isosceles Triangle 42"/>
            <p:cNvSpPr/>
            <p:nvPr/>
          </p:nvSpPr>
          <p:spPr>
            <a:xfrm>
              <a:off x="6896100" y="4655128"/>
              <a:ext cx="304800" cy="228600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Isosceles Triangle 43"/>
            <p:cNvSpPr/>
            <p:nvPr/>
          </p:nvSpPr>
          <p:spPr>
            <a:xfrm>
              <a:off x="6096000" y="3408219"/>
              <a:ext cx="304800" cy="228600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Isosceles Triangle 52"/>
            <p:cNvSpPr/>
            <p:nvPr/>
          </p:nvSpPr>
          <p:spPr>
            <a:xfrm>
              <a:off x="6896100" y="2410691"/>
              <a:ext cx="304800" cy="228600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Isosceles Triangle 149"/>
            <p:cNvSpPr/>
            <p:nvPr/>
          </p:nvSpPr>
          <p:spPr>
            <a:xfrm>
              <a:off x="4940300" y="3906982"/>
              <a:ext cx="304800" cy="228600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Isosceles Triangle 152"/>
            <p:cNvSpPr/>
            <p:nvPr/>
          </p:nvSpPr>
          <p:spPr>
            <a:xfrm>
              <a:off x="5918200" y="2493818"/>
              <a:ext cx="304800" cy="228600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4" name="Group 63"/>
          <p:cNvGrpSpPr/>
          <p:nvPr/>
        </p:nvGrpSpPr>
        <p:grpSpPr>
          <a:xfrm>
            <a:off x="1295400" y="1600200"/>
            <a:ext cx="6477000" cy="3502245"/>
            <a:chOff x="1219200" y="1710690"/>
            <a:chExt cx="7000737" cy="3548108"/>
          </a:xfrm>
        </p:grpSpPr>
        <p:sp>
          <p:nvSpPr>
            <p:cNvPr id="6" name="Isosceles Triangle 5"/>
            <p:cNvSpPr/>
            <p:nvPr/>
          </p:nvSpPr>
          <p:spPr>
            <a:xfrm>
              <a:off x="4343400" y="3962400"/>
              <a:ext cx="304800" cy="228600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Isosceles Triangle 6"/>
            <p:cNvSpPr/>
            <p:nvPr/>
          </p:nvSpPr>
          <p:spPr>
            <a:xfrm>
              <a:off x="4266580" y="5030198"/>
              <a:ext cx="304800" cy="228600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Isosceles Triangle 12"/>
            <p:cNvSpPr/>
            <p:nvPr/>
          </p:nvSpPr>
          <p:spPr>
            <a:xfrm>
              <a:off x="6629400" y="4038600"/>
              <a:ext cx="304800" cy="228600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Isosceles Triangle 13"/>
            <p:cNvSpPr/>
            <p:nvPr/>
          </p:nvSpPr>
          <p:spPr>
            <a:xfrm>
              <a:off x="7149236" y="3640636"/>
              <a:ext cx="304800" cy="228600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Isosceles Triangle 16"/>
            <p:cNvSpPr/>
            <p:nvPr/>
          </p:nvSpPr>
          <p:spPr>
            <a:xfrm>
              <a:off x="1383923" y="3795032"/>
              <a:ext cx="304800" cy="228600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Isosceles Triangle 18"/>
            <p:cNvSpPr/>
            <p:nvPr/>
          </p:nvSpPr>
          <p:spPr>
            <a:xfrm>
              <a:off x="7066874" y="3100251"/>
              <a:ext cx="304800" cy="228600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Isosceles Triangle 22"/>
            <p:cNvSpPr/>
            <p:nvPr/>
          </p:nvSpPr>
          <p:spPr>
            <a:xfrm>
              <a:off x="2438400" y="3200400"/>
              <a:ext cx="304800" cy="228600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Isosceles Triangle 23"/>
            <p:cNvSpPr/>
            <p:nvPr/>
          </p:nvSpPr>
          <p:spPr>
            <a:xfrm>
              <a:off x="3200400" y="3352800"/>
              <a:ext cx="304800" cy="228600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Isosceles Triangle 24"/>
            <p:cNvSpPr/>
            <p:nvPr/>
          </p:nvSpPr>
          <p:spPr>
            <a:xfrm>
              <a:off x="1219200" y="2362200"/>
              <a:ext cx="304800" cy="228600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Isosceles Triangle 26"/>
            <p:cNvSpPr/>
            <p:nvPr/>
          </p:nvSpPr>
          <p:spPr>
            <a:xfrm>
              <a:off x="4184218" y="3100251"/>
              <a:ext cx="304800" cy="228600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Isosceles Triangle 30"/>
            <p:cNvSpPr/>
            <p:nvPr/>
          </p:nvSpPr>
          <p:spPr>
            <a:xfrm>
              <a:off x="3886200" y="4343400"/>
              <a:ext cx="304800" cy="228600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Isosceles Triangle 40"/>
            <p:cNvSpPr/>
            <p:nvPr/>
          </p:nvSpPr>
          <p:spPr>
            <a:xfrm>
              <a:off x="5502004" y="3254647"/>
              <a:ext cx="304800" cy="228600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Isosceles Triangle 47"/>
            <p:cNvSpPr/>
            <p:nvPr/>
          </p:nvSpPr>
          <p:spPr>
            <a:xfrm>
              <a:off x="4348941" y="3486241"/>
              <a:ext cx="304800" cy="228600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Isosceles Triangle 51"/>
            <p:cNvSpPr/>
            <p:nvPr/>
          </p:nvSpPr>
          <p:spPr>
            <a:xfrm>
              <a:off x="6629400" y="4343400"/>
              <a:ext cx="304800" cy="228600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Isosceles Triangle 53"/>
            <p:cNvSpPr/>
            <p:nvPr/>
          </p:nvSpPr>
          <p:spPr>
            <a:xfrm>
              <a:off x="7915137" y="1710690"/>
              <a:ext cx="304800" cy="228600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Isosceles Triangle 148"/>
            <p:cNvSpPr/>
            <p:nvPr/>
          </p:nvSpPr>
          <p:spPr>
            <a:xfrm>
              <a:off x="4843111" y="2482669"/>
              <a:ext cx="304800" cy="228600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Isosceles Triangle 153"/>
            <p:cNvSpPr/>
            <p:nvPr/>
          </p:nvSpPr>
          <p:spPr>
            <a:xfrm>
              <a:off x="6902151" y="2868658"/>
              <a:ext cx="247085" cy="185313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3962400" y="2057400"/>
            <a:ext cx="3733800" cy="1142000"/>
            <a:chOff x="-1485356" y="1888273"/>
            <a:chExt cx="4994911" cy="1682253"/>
          </a:xfrm>
        </p:grpSpPr>
        <p:sp>
          <p:nvSpPr>
            <p:cNvPr id="9" name="Isosceles Triangle 8"/>
            <p:cNvSpPr/>
            <p:nvPr/>
          </p:nvSpPr>
          <p:spPr>
            <a:xfrm>
              <a:off x="2490185" y="3347502"/>
              <a:ext cx="300446" cy="223024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Isosceles Triangle 17"/>
            <p:cNvSpPr/>
            <p:nvPr/>
          </p:nvSpPr>
          <p:spPr>
            <a:xfrm>
              <a:off x="2694059" y="2786260"/>
              <a:ext cx="300446" cy="223024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Isosceles Triangle 21"/>
            <p:cNvSpPr/>
            <p:nvPr/>
          </p:nvSpPr>
          <p:spPr>
            <a:xfrm>
              <a:off x="-1485356" y="2000521"/>
              <a:ext cx="300446" cy="223024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Isosceles Triangle 32"/>
            <p:cNvSpPr/>
            <p:nvPr/>
          </p:nvSpPr>
          <p:spPr>
            <a:xfrm>
              <a:off x="3209109" y="1888273"/>
              <a:ext cx="300446" cy="223024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Isosceles Triangle 48"/>
            <p:cNvSpPr/>
            <p:nvPr/>
          </p:nvSpPr>
          <p:spPr>
            <a:xfrm>
              <a:off x="2457994" y="2408663"/>
              <a:ext cx="300446" cy="223024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Isosceles Triangle 155"/>
            <p:cNvSpPr/>
            <p:nvPr/>
          </p:nvSpPr>
          <p:spPr>
            <a:xfrm>
              <a:off x="2999870" y="2337267"/>
              <a:ext cx="304800" cy="228599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1143000" y="2438400"/>
            <a:ext cx="6225540" cy="3579177"/>
            <a:chOff x="974124" y="2437182"/>
            <a:chExt cx="6562056" cy="3745651"/>
          </a:xfrm>
        </p:grpSpPr>
        <p:sp>
          <p:nvSpPr>
            <p:cNvPr id="157" name="Isosceles Triangle 156"/>
            <p:cNvSpPr/>
            <p:nvPr/>
          </p:nvSpPr>
          <p:spPr>
            <a:xfrm>
              <a:off x="3785286" y="5954233"/>
              <a:ext cx="304800" cy="228600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5" name="Group 64"/>
            <p:cNvGrpSpPr/>
            <p:nvPr/>
          </p:nvGrpSpPr>
          <p:grpSpPr>
            <a:xfrm>
              <a:off x="974124" y="2437182"/>
              <a:ext cx="6562056" cy="2766127"/>
              <a:chOff x="813486" y="2294860"/>
              <a:chExt cx="6730314" cy="2950536"/>
            </a:xfrm>
          </p:grpSpPr>
          <p:sp>
            <p:nvSpPr>
              <p:cNvPr id="8" name="Isosceles Triangle 7"/>
              <p:cNvSpPr/>
              <p:nvPr/>
            </p:nvSpPr>
            <p:spPr>
              <a:xfrm>
                <a:off x="5014784" y="4591493"/>
                <a:ext cx="304800" cy="228601"/>
              </a:xfrm>
              <a:prstGeom prst="triangl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Isosceles Triangle 15"/>
              <p:cNvSpPr/>
              <p:nvPr/>
            </p:nvSpPr>
            <p:spPr>
              <a:xfrm>
                <a:off x="813486" y="2890283"/>
                <a:ext cx="304800" cy="228600"/>
              </a:xfrm>
              <a:prstGeom prst="triangl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Isosceles Triangle 19"/>
              <p:cNvSpPr/>
              <p:nvPr/>
            </p:nvSpPr>
            <p:spPr>
              <a:xfrm>
                <a:off x="6744730" y="5016796"/>
                <a:ext cx="304800" cy="228600"/>
              </a:xfrm>
              <a:prstGeom prst="triangl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Isosceles Triangle 20"/>
              <p:cNvSpPr/>
              <p:nvPr/>
            </p:nvSpPr>
            <p:spPr>
              <a:xfrm>
                <a:off x="2131541" y="3749749"/>
                <a:ext cx="304800" cy="228600"/>
              </a:xfrm>
              <a:prstGeom prst="triangl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Isosceles Triangle 27"/>
              <p:cNvSpPr/>
              <p:nvPr/>
            </p:nvSpPr>
            <p:spPr>
              <a:xfrm>
                <a:off x="6019800" y="2895600"/>
                <a:ext cx="304800" cy="228600"/>
              </a:xfrm>
              <a:prstGeom prst="triangl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Isosceles Triangle 29"/>
              <p:cNvSpPr/>
              <p:nvPr/>
            </p:nvSpPr>
            <p:spPr>
              <a:xfrm>
                <a:off x="5257800" y="2590800"/>
                <a:ext cx="304800" cy="228600"/>
              </a:xfrm>
              <a:prstGeom prst="triangl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Isosceles Triangle 31"/>
              <p:cNvSpPr/>
              <p:nvPr/>
            </p:nvSpPr>
            <p:spPr>
              <a:xfrm>
                <a:off x="6827108" y="3145465"/>
                <a:ext cx="304800" cy="228599"/>
              </a:xfrm>
              <a:prstGeom prst="triangl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Isosceles Triangle 33"/>
              <p:cNvSpPr/>
              <p:nvPr/>
            </p:nvSpPr>
            <p:spPr>
              <a:xfrm>
                <a:off x="6991865" y="2635102"/>
                <a:ext cx="304800" cy="228599"/>
              </a:xfrm>
              <a:prstGeom prst="triangl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Isosceles Triangle 35"/>
              <p:cNvSpPr/>
              <p:nvPr/>
            </p:nvSpPr>
            <p:spPr>
              <a:xfrm>
                <a:off x="4932405" y="3400646"/>
                <a:ext cx="304800" cy="228599"/>
              </a:xfrm>
              <a:prstGeom prst="triangl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Isosceles Triangle 37"/>
              <p:cNvSpPr/>
              <p:nvPr/>
            </p:nvSpPr>
            <p:spPr>
              <a:xfrm>
                <a:off x="2049162" y="2379920"/>
                <a:ext cx="304800" cy="228600"/>
              </a:xfrm>
              <a:prstGeom prst="triangl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Isosceles Triangle 44"/>
              <p:cNvSpPr/>
              <p:nvPr/>
            </p:nvSpPr>
            <p:spPr>
              <a:xfrm>
                <a:off x="5673811" y="3655828"/>
                <a:ext cx="304800" cy="228599"/>
              </a:xfrm>
              <a:prstGeom prst="triangl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Isosceles Triangle 46"/>
              <p:cNvSpPr/>
              <p:nvPr/>
            </p:nvSpPr>
            <p:spPr>
              <a:xfrm>
                <a:off x="5756189" y="4251251"/>
                <a:ext cx="304800" cy="228599"/>
              </a:xfrm>
              <a:prstGeom prst="triangl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Isosceles Triangle 50"/>
              <p:cNvSpPr/>
              <p:nvPr/>
            </p:nvSpPr>
            <p:spPr>
              <a:xfrm>
                <a:off x="6662351" y="3825949"/>
                <a:ext cx="304800" cy="228599"/>
              </a:xfrm>
              <a:prstGeom prst="triangl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Isosceles Triangle 150"/>
              <p:cNvSpPr/>
              <p:nvPr/>
            </p:nvSpPr>
            <p:spPr>
              <a:xfrm>
                <a:off x="7239000" y="2294860"/>
                <a:ext cx="304800" cy="228599"/>
              </a:xfrm>
              <a:prstGeom prst="triangl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Isosceles Triangle 154"/>
              <p:cNvSpPr/>
              <p:nvPr/>
            </p:nvSpPr>
            <p:spPr>
              <a:xfrm>
                <a:off x="5097162" y="2294860"/>
                <a:ext cx="304800" cy="228599"/>
              </a:xfrm>
              <a:prstGeom prst="triangl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Isosceles Triangle 157"/>
              <p:cNvSpPr/>
              <p:nvPr/>
            </p:nvSpPr>
            <p:spPr>
              <a:xfrm>
                <a:off x="3861486" y="2379920"/>
                <a:ext cx="304800" cy="228600"/>
              </a:xfrm>
              <a:prstGeom prst="triangl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72" name="Group 71"/>
          <p:cNvGrpSpPr/>
          <p:nvPr/>
        </p:nvGrpSpPr>
        <p:grpSpPr>
          <a:xfrm>
            <a:off x="990600" y="-304800"/>
            <a:ext cx="7467600" cy="2438400"/>
            <a:chOff x="990600" y="-304800"/>
            <a:chExt cx="7467600" cy="2438400"/>
          </a:xfrm>
        </p:grpSpPr>
        <p:sp>
          <p:nvSpPr>
            <p:cNvPr id="73" name="Title 1"/>
            <p:cNvSpPr txBox="1">
              <a:spLocks/>
            </p:cNvSpPr>
            <p:nvPr/>
          </p:nvSpPr>
          <p:spPr>
            <a:xfrm>
              <a:off x="3657600" y="228600"/>
              <a:ext cx="4800600" cy="114300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800" u="none" strike="noStrike" kern="2800" cap="none" spc="-14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/>
                  <a:ea typeface="Arial"/>
                  <a:cs typeface="+mj-cs"/>
                </a:rPr>
                <a:t>POOLS RESOURCES</a:t>
              </a:r>
              <a:endParaRPr kumimoji="0" lang="en-US" sz="3800" u="none" strike="noStrike" kern="2800" cap="none" spc="-14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Arial"/>
                <a:cs typeface="+mj-cs"/>
              </a:endParaRPr>
            </a:p>
          </p:txBody>
        </p:sp>
        <p:pic>
          <p:nvPicPr>
            <p:cNvPr id="74" name="Picture 73" descr="NTPEP-logo-wo-text.gif"/>
            <p:cNvPicPr>
              <a:picLocks noChangeAspect="1"/>
            </p:cNvPicPr>
            <p:nvPr/>
          </p:nvPicPr>
          <p:blipFill>
            <a:blip r:embed="rId3" cstate="print">
              <a:lum contrast="10000"/>
            </a:blip>
            <a:stretch>
              <a:fillRect/>
            </a:stretch>
          </p:blipFill>
          <p:spPr>
            <a:xfrm>
              <a:off x="990600" y="-304800"/>
              <a:ext cx="3048000" cy="2438400"/>
            </a:xfrm>
            <a:prstGeom prst="rect">
              <a:avLst/>
            </a:prstGeom>
          </p:spPr>
        </p:pic>
      </p:grpSp>
    </p:spTree>
  </p:cSld>
  <p:clrMapOvr>
    <a:masterClrMapping/>
  </p:clrMapOvr>
  <p:transition advClick="0" advTm="6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8" presetClass="entr" presetSubtype="16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0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8" presetClass="entr" presetSubtype="16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3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8" presetClass="entr" presetSubtype="16" fill="hold" nodeType="withEffect">
                                  <p:stCondLst>
                                    <p:cond delay="29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6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667000"/>
            <a:ext cx="8077200" cy="1143000"/>
          </a:xfrm>
        </p:spPr>
        <p:txBody>
          <a:bodyPr>
            <a:normAutofit fontScale="90000"/>
          </a:bodyPr>
          <a:lstStyle/>
          <a:p>
            <a:r>
              <a:rPr lang="en-US" sz="6700" spc="300" dirty="0" smtClean="0"/>
              <a:t>Evaluations and Audits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1676400" y="-228600"/>
            <a:ext cx="6172200" cy="2438400"/>
            <a:chOff x="1676400" y="-228600"/>
            <a:chExt cx="6172200" cy="2438400"/>
          </a:xfrm>
        </p:grpSpPr>
        <p:sp>
          <p:nvSpPr>
            <p:cNvPr id="6" name="Title 1"/>
            <p:cNvSpPr txBox="1">
              <a:spLocks/>
            </p:cNvSpPr>
            <p:nvPr/>
          </p:nvSpPr>
          <p:spPr>
            <a:xfrm>
              <a:off x="4343400" y="304800"/>
              <a:ext cx="3505200" cy="114300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700" u="none" strike="noStrike" kern="2400" cap="none" spc="200" normalizeH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/>
                  <a:ea typeface="Arial"/>
                  <a:cs typeface="+mj-cs"/>
                </a:rPr>
                <a:t>BRINGS YOU</a:t>
              </a:r>
              <a:endParaRPr kumimoji="0" lang="en-US" sz="3700" u="none" strike="noStrike" kern="2400" cap="none" spc="20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Arial"/>
                <a:cs typeface="+mj-cs"/>
              </a:endParaRPr>
            </a:p>
          </p:txBody>
        </p:sp>
        <p:pic>
          <p:nvPicPr>
            <p:cNvPr id="7" name="Picture 6" descr="NTPEP-logo-wo-text.gif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76400" y="-228600"/>
              <a:ext cx="2978018" cy="2438400"/>
            </a:xfrm>
            <a:prstGeom prst="rect">
              <a:avLst/>
            </a:prstGeom>
          </p:spPr>
        </p:pic>
      </p:grpSp>
    </p:spTree>
  </p:cSld>
  <p:clrMapOvr>
    <a:masterClrMapping/>
  </p:clrMapOvr>
  <p:transition advClick="0" advTm="4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tretch>
            <a:fillRect/>
          </a:stretch>
        </p:blipFill>
        <p:spPr>
          <a:xfrm>
            <a:off x="1447800" y="1194969"/>
            <a:ext cx="6248400" cy="4429962"/>
          </a:xfr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8229600" cy="914400"/>
          </a:xfrm>
        </p:spPr>
        <p:txBody>
          <a:bodyPr/>
          <a:lstStyle/>
          <a:p>
            <a:r>
              <a:rPr lang="en-US" dirty="0" smtClean="0"/>
              <a:t>A PMM Test Deck</a:t>
            </a:r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57200" y="5791200"/>
            <a:ext cx="81534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>
                <a:latin typeface="+mj-lt"/>
                <a:ea typeface="+mj-ea"/>
                <a:cs typeface="+mj-cs"/>
              </a:rPr>
              <a:t>(This one is in Florida)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ransition advClick="0" advTm="6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PMM field deck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447800" y="1066800"/>
            <a:ext cx="6178589" cy="4692231"/>
          </a:xfr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533400" y="5791200"/>
            <a:ext cx="81534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>
                <a:latin typeface="+mj-lt"/>
                <a:ea typeface="+mj-ea"/>
                <a:cs typeface="+mj-cs"/>
              </a:rPr>
              <a:t>(This one is in Pennsylvania)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381000" y="228600"/>
            <a:ext cx="82296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A PMM Test Deck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ransition advClick="0" advTm="6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5" name="Picture 21" descr="C:\Documents and Settings\lindsaybrown\Local Settings\Temporary Internet Files\Content.IE5\QFFLE0WV\MC900439347[1]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90207" y="1142999"/>
            <a:ext cx="5867400" cy="5697511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6008" y="228600"/>
            <a:ext cx="7467600" cy="1143000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Copy Another Lab’s Results !</a:t>
            </a:r>
            <a:endParaRPr lang="en-US" dirty="0"/>
          </a:p>
        </p:txBody>
      </p:sp>
    </p:spTree>
  </p:cSld>
  <p:clrMapOvr>
    <a:masterClrMapping/>
  </p:clrMapOvr>
  <mc:AlternateContent>
    <mc:Choice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c="http://schemas.openxmlformats.org/markup-compatibility/2006" xmlns:mv="urn:schemas-microsoft-com:mac:vml" Requires="p14">
      <p:transition spd="med" p14:dur="700" advClick="0" advTm="5000">
        <p:fade/>
      </p:transition>
    </mc:Choice>
    <mc:Fallback>
      <p:transition spd="med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3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300"/>
                                        <p:tgtEl>
                                          <p:spTgt spid="10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2C342EC52344D449D713203D68630C2" ma:contentTypeVersion="1" ma:contentTypeDescription="Create a new document." ma:contentTypeScope="" ma:versionID="5e0582a18cce7908d6387422c39d51b8">
  <xsd:schema xmlns:xsd="http://www.w3.org/2001/XMLSchema" xmlns:xs="http://www.w3.org/2001/XMLSchema" xmlns:p="http://schemas.microsoft.com/office/2006/metadata/properties" xmlns:ns1="http://schemas.microsoft.com/sharepoint/v3" targetNamespace="http://schemas.microsoft.com/office/2006/metadata/properties" ma:root="true" ma:fieldsID="a447206dab0015f8b9f8924535193e8c" ns1:_="">
    <xsd:import namespace="http://schemas.microsoft.com/sharepoint/v3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Scheduling Start Date" ma:description="" ma:hidden="true" ma:internalName="PublishingStartDate">
      <xsd:simpleType>
        <xsd:restriction base="dms:Unknown"/>
      </xsd:simpleType>
    </xsd:element>
    <xsd:element name="PublishingExpirationDate" ma:index="9" nillable="true" ma:displayName="Scheduling End Date" ma:description="" ma:hidden="true" ma:internalName="PublishingExpirationDat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F837D99B-ED3D-4E47-B1BB-DC3FA4D2B2B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FC0A7A8-A95C-4D3E-9681-912CC3B60F6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6439F53-9F5A-49F4-A3EB-9F1927510FF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34257</TotalTime>
  <Words>837</Words>
  <Application>Microsoft Macintosh PowerPoint</Application>
  <PresentationFormat>On-screen Show (4:3)</PresentationFormat>
  <Paragraphs>189</Paragraphs>
  <Slides>33</Slides>
  <Notes>9</Notes>
  <HiddenSlides>0</HiddenSlides>
  <MMClips>1</MMClips>
  <ScaleCrop>false</ScaleCrop>
  <HeadingPairs>
    <vt:vector size="4" baseType="variant">
      <vt:variant>
        <vt:lpstr>Design Template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4" baseType="lpstr">
      <vt:lpstr>Office Theme</vt:lpstr>
      <vt:lpstr>What is                  ?</vt:lpstr>
      <vt:lpstr>Benefits of  </vt:lpstr>
      <vt:lpstr>Slide 3</vt:lpstr>
      <vt:lpstr>Slide 4</vt:lpstr>
      <vt:lpstr>Slide 5</vt:lpstr>
      <vt:lpstr>Evaluations and Audits </vt:lpstr>
      <vt:lpstr>A PMM Test Deck</vt:lpstr>
      <vt:lpstr>Slide 8</vt:lpstr>
      <vt:lpstr>Copy Another Lab’s Results !</vt:lpstr>
      <vt:lpstr>Slide 10</vt:lpstr>
      <vt:lpstr>Slide 11</vt:lpstr>
      <vt:lpstr>Slide 12</vt:lpstr>
      <vt:lpstr>Slide 13</vt:lpstr>
      <vt:lpstr>Slide 14</vt:lpstr>
      <vt:lpstr>Work Plans </vt:lpstr>
      <vt:lpstr>State Members- Have Your Say!</vt:lpstr>
      <vt:lpstr>Slide 17</vt:lpstr>
      <vt:lpstr>Slide 18</vt:lpstr>
      <vt:lpstr>Saved Louisiana $$$</vt:lpstr>
      <vt:lpstr>Members pay a voluntary fee</vt:lpstr>
      <vt:lpstr>Consider the Intangibles</vt:lpstr>
      <vt:lpstr>Potential Savings</vt:lpstr>
      <vt:lpstr>PIPE stiffness test</vt:lpstr>
      <vt:lpstr>Slide 24</vt:lpstr>
      <vt:lpstr>Slide 25</vt:lpstr>
      <vt:lpstr>Slide 26</vt:lpstr>
      <vt:lpstr>Value Added </vt:lpstr>
      <vt:lpstr>Confidence in your materials</vt:lpstr>
      <vt:lpstr>Quality Control Audits</vt:lpstr>
      <vt:lpstr>Slide 30</vt:lpstr>
      <vt:lpstr>Confidence in Evaluations</vt:lpstr>
      <vt:lpstr>Slide 32</vt:lpstr>
      <vt:lpstr>Slide 33</vt:lpstr>
    </vt:vector>
  </TitlesOfParts>
  <Company>LADOTD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Jason Davis</dc:creator>
  <cp:lastModifiedBy>Lindsay Brown</cp:lastModifiedBy>
  <cp:revision>909</cp:revision>
  <dcterms:created xsi:type="dcterms:W3CDTF">2013-04-29T02:11:19Z</dcterms:created>
  <dcterms:modified xsi:type="dcterms:W3CDTF">2013-04-29T03:12:38Z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0x01010082C342EC52344D449D713203D68630C2</vt:lpwstr>
  </property>
</Properties>
</file>